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341" r:id="rId2"/>
    <p:sldId id="517" r:id="rId3"/>
    <p:sldId id="505" r:id="rId4"/>
    <p:sldId id="528" r:id="rId5"/>
    <p:sldId id="524" r:id="rId6"/>
    <p:sldId id="525" r:id="rId7"/>
    <p:sldId id="526" r:id="rId8"/>
    <p:sldId id="527" r:id="rId9"/>
    <p:sldId id="523" r:id="rId10"/>
    <p:sldId id="494" r:id="rId11"/>
  </p:sldIdLst>
  <p:sldSz cx="24387175" cy="13716000"/>
  <p:notesSz cx="6858000" cy="9144000"/>
  <p:defaultTextStyle>
    <a:defPPr>
      <a:defRPr lang="en-US"/>
    </a:defPPr>
    <a:lvl1pPr marL="0" algn="l" defTabSz="1219261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1pPr>
    <a:lvl2pPr marL="1219261" algn="l" defTabSz="1219261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2pPr>
    <a:lvl3pPr marL="2438522" algn="l" defTabSz="1219261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3pPr>
    <a:lvl4pPr marL="3657783" algn="l" defTabSz="1219261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4pPr>
    <a:lvl5pPr marL="4877044" algn="l" defTabSz="1219261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5pPr>
    <a:lvl6pPr marL="6096305" algn="l" defTabSz="1219261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6pPr>
    <a:lvl7pPr marL="7315566" algn="l" defTabSz="1219261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7pPr>
    <a:lvl8pPr marL="8534827" algn="l" defTabSz="1219261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8pPr>
    <a:lvl9pPr marL="9754088" algn="l" defTabSz="1219261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448">
          <p15:clr>
            <a:srgbClr val="A4A3A4"/>
          </p15:clr>
        </p15:guide>
        <p15:guide id="2" pos="76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C29A2A"/>
    <a:srgbClr val="F8BF4D"/>
    <a:srgbClr val="1BAAAA"/>
    <a:srgbClr val="DBDBDB"/>
    <a:srgbClr val="147F7F"/>
    <a:srgbClr val="3A526D"/>
    <a:srgbClr val="595959"/>
    <a:srgbClr val="F95648"/>
    <a:srgbClr val="7CB554"/>
    <a:srgbClr val="4D6D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15" autoAdjust="0"/>
    <p:restoredTop sz="92748" autoAdjust="0"/>
  </p:normalViewPr>
  <p:slideViewPr>
    <p:cSldViewPr snapToObjects="1" showGuides="1">
      <p:cViewPr varScale="1">
        <p:scale>
          <a:sx n="43" d="100"/>
          <a:sy n="43" d="100"/>
        </p:scale>
        <p:origin x="355" y="38"/>
      </p:cViewPr>
      <p:guideLst>
        <p:guide orient="horz" pos="8448"/>
        <p:guide pos="768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8" d="100"/>
        <a:sy n="58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E31EDE-17CF-D746-B83B-FEE41F000DF3}" type="datetimeFigureOut">
              <a:rPr lang="en-US" smtClean="0"/>
              <a:t>6/6/2019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320672-5196-0B4F-93AE-044FFF107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9126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6A9F3C-04AF-8847-8AD8-CAC892C2E245}" type="datetimeFigureOut">
              <a:rPr lang="en-US" smtClean="0"/>
              <a:t>6/6/2019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17CB07-0039-4545-92EA-48E12138E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21051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1219261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1pPr>
    <a:lvl2pPr marL="1219261" algn="l" defTabSz="1219261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2pPr>
    <a:lvl3pPr marL="2438522" algn="l" defTabSz="1219261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3pPr>
    <a:lvl4pPr marL="3657783" algn="l" defTabSz="1219261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4pPr>
    <a:lvl5pPr marL="4877044" algn="l" defTabSz="1219261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5pPr>
    <a:lvl6pPr marL="6096305" algn="l" defTabSz="1219261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6pPr>
    <a:lvl7pPr marL="7315566" algn="l" defTabSz="1219261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7pPr>
    <a:lvl8pPr marL="8534827" algn="l" defTabSz="1219261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8pPr>
    <a:lvl9pPr marL="9754088" algn="l" defTabSz="1219261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This training has been designed to give you an awareness</a:t>
            </a:r>
            <a:r>
              <a:rPr lang="en-AU" baseline="0" dirty="0" smtClean="0"/>
              <a:t> overview of Asbestos given that there will be potential asbestos removal works being undertaken in work area. </a:t>
            </a:r>
          </a:p>
          <a:p>
            <a:endParaRPr lang="en-AU" baseline="0" dirty="0" smtClean="0"/>
          </a:p>
          <a:p>
            <a:r>
              <a:rPr lang="en-AU" baseline="0" dirty="0" smtClean="0"/>
              <a:t>This awareness session will cover: </a:t>
            </a:r>
          </a:p>
          <a:p>
            <a:endParaRPr lang="en-AU" baseline="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baseline="0" dirty="0" smtClean="0"/>
              <a:t>What asbestos is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baseline="0" dirty="0" smtClean="0"/>
              <a:t>Asbestos Type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baseline="0" dirty="0" smtClean="0"/>
              <a:t>Curtin University Requirements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baseline="0" dirty="0" smtClean="0"/>
              <a:t>What a survey is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baseline="0" dirty="0" smtClean="0"/>
              <a:t>Asbestos Removal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baseline="0" dirty="0" smtClean="0"/>
              <a:t>Where you can access further information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baseline="0" dirty="0" smtClean="0"/>
              <a:t>A questions session at the end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7CB07-0039-4545-92EA-48E12138E51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6617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7CB07-0039-4545-92EA-48E12138E51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16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Asbestosis </a:t>
            </a:r>
          </a:p>
          <a:p>
            <a:r>
              <a:rPr lang="en-AU" dirty="0" smtClean="0"/>
              <a:t>Progressive scarring of lung tissue: onset 5 -15 years. </a:t>
            </a:r>
          </a:p>
          <a:p>
            <a:endParaRPr lang="en-AU" dirty="0" smtClean="0"/>
          </a:p>
          <a:p>
            <a:r>
              <a:rPr lang="en-AU" dirty="0" smtClean="0"/>
              <a:t>Lung cancer </a:t>
            </a:r>
          </a:p>
          <a:p>
            <a:r>
              <a:rPr lang="en-AU" dirty="0" smtClean="0"/>
              <a:t>Cancer of bronchial lining or lung: onset 20 years. </a:t>
            </a:r>
          </a:p>
          <a:p>
            <a:endParaRPr lang="en-AU" dirty="0" smtClean="0"/>
          </a:p>
          <a:p>
            <a:r>
              <a:rPr lang="en-AU" dirty="0" smtClean="0"/>
              <a:t>Mesothelioma </a:t>
            </a:r>
          </a:p>
          <a:p>
            <a:r>
              <a:rPr lang="en-AU" dirty="0" smtClean="0"/>
              <a:t>Large bulky tumours that can fill the chest cavity: </a:t>
            </a:r>
            <a:br>
              <a:rPr lang="en-AU" dirty="0" smtClean="0"/>
            </a:br>
            <a:r>
              <a:rPr lang="en-AU" dirty="0" smtClean="0"/>
              <a:t>onset 20-50 years. </a:t>
            </a:r>
          </a:p>
          <a:p>
            <a:endParaRPr lang="en-AU" dirty="0" smtClean="0"/>
          </a:p>
          <a:p>
            <a:r>
              <a:rPr lang="en-AU" dirty="0" smtClean="0"/>
              <a:t>Pleural plaques </a:t>
            </a:r>
          </a:p>
          <a:p>
            <a:r>
              <a:rPr lang="en-AU" dirty="0" smtClean="0"/>
              <a:t>Patches of thickening pleural membrane. No significant disability but indicates exposure to asbestos. 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7CB07-0039-4545-92EA-48E12138E51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2629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7CB07-0039-4545-92EA-48E12138E51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1354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7CB07-0039-4545-92EA-48E12138E51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1897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Requirements</a:t>
            </a:r>
            <a:r>
              <a:rPr lang="en-AU" baseline="0" dirty="0" smtClean="0"/>
              <a:t> of Surveys</a:t>
            </a:r>
          </a:p>
          <a:p>
            <a:endParaRPr lang="en-AU" baseline="0" dirty="0" smtClean="0"/>
          </a:p>
          <a:p>
            <a:r>
              <a:rPr lang="en-AU" baseline="0" dirty="0" smtClean="0"/>
              <a:t>- Generally for a survey you wont see the people conducting the survey wearing any PPE unless they take a sample in which additional controls are in place such as sealing the potential ACM product and then manually cutting a section off and resealing the product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7CB07-0039-4545-92EA-48E12138E51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3300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87444" lvl="1" indent="0" algn="just">
              <a:lnSpc>
                <a:spcPct val="110000"/>
              </a:lnSpc>
              <a:buClr>
                <a:schemeClr val="accent2"/>
              </a:buClr>
              <a:buFont typeface="Arial" charset="0"/>
              <a:buNone/>
            </a:pPr>
            <a:r>
              <a:rPr lang="en-US" sz="3200" dirty="0" smtClean="0"/>
              <a:t>Specific location barricading requirements</a:t>
            </a:r>
          </a:p>
          <a:p>
            <a:pPr marL="1087444" lvl="1" indent="0" algn="just">
              <a:lnSpc>
                <a:spcPct val="110000"/>
              </a:lnSpc>
              <a:buClr>
                <a:schemeClr val="accent2"/>
              </a:buClr>
              <a:buFont typeface="Arial" charset="0"/>
              <a:buNone/>
            </a:pPr>
            <a:r>
              <a:rPr lang="en-US" sz="3200" dirty="0" smtClean="0"/>
              <a:t>PPE requirements</a:t>
            </a:r>
          </a:p>
          <a:p>
            <a:pPr marL="1087444" lvl="1" indent="0" algn="just">
              <a:lnSpc>
                <a:spcPct val="110000"/>
              </a:lnSpc>
              <a:buClr>
                <a:schemeClr val="accent2"/>
              </a:buClr>
              <a:buFont typeface="Arial" charset="0"/>
              <a:buNone/>
            </a:pPr>
            <a:r>
              <a:rPr lang="en-US" sz="3200" dirty="0" smtClean="0"/>
              <a:t>Decontamination process after removal</a:t>
            </a:r>
          </a:p>
          <a:p>
            <a:pPr marL="1087444" lvl="1" indent="0" algn="just">
              <a:lnSpc>
                <a:spcPct val="110000"/>
              </a:lnSpc>
              <a:buClr>
                <a:schemeClr val="accent2"/>
              </a:buClr>
              <a:buFont typeface="Arial" charset="0"/>
              <a:buNone/>
            </a:pPr>
            <a:r>
              <a:rPr lang="en-US" sz="3200" dirty="0" smtClean="0"/>
              <a:t>All areas are to be notified of any works being undertaken</a:t>
            </a:r>
          </a:p>
          <a:p>
            <a:pPr marL="1087444" lvl="1" indent="0" algn="just">
              <a:lnSpc>
                <a:spcPct val="110000"/>
              </a:lnSpc>
              <a:buClr>
                <a:schemeClr val="accent2"/>
              </a:buClr>
              <a:buFont typeface="Arial" charset="0"/>
              <a:buNone/>
            </a:pPr>
            <a:r>
              <a:rPr lang="en-US" sz="3200" dirty="0" smtClean="0"/>
              <a:t>Safe Work Method Statement (SWMS)</a:t>
            </a:r>
            <a:endParaRPr lang="en-US" sz="5300" dirty="0" smtClean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7CB07-0039-4545-92EA-48E12138E51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0825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7CB07-0039-4545-92EA-48E12138E51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3481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7CB07-0039-4545-92EA-48E12138E51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8356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lc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24387175" cy="13716000"/>
          </a:xfrm>
        </p:spPr>
        <p:txBody>
          <a:bodyPr>
            <a:normAutofit/>
          </a:bodyPr>
          <a:lstStyle>
            <a:lvl1pPr>
              <a:defRPr sz="3200" baseline="0"/>
            </a:lvl1pPr>
          </a:lstStyle>
          <a:p>
            <a:r>
              <a:rPr lang="en-US" dirty="0"/>
              <a:t>Drag your picture here and Send to back</a:t>
            </a:r>
          </a:p>
        </p:txBody>
      </p:sp>
    </p:spTree>
    <p:extLst>
      <p:ext uri="{BB962C8B-B14F-4D97-AF65-F5344CB8AC3E}">
        <p14:creationId xmlns:p14="http://schemas.microsoft.com/office/powerpoint/2010/main" val="3798930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ou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9534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3622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hart Placeholder 2"/>
          <p:cNvSpPr>
            <a:spLocks noGrp="1"/>
          </p:cNvSpPr>
          <p:nvPr>
            <p:ph type="chart" sz="quarter" idx="10" hasCustomPrompt="1"/>
          </p:nvPr>
        </p:nvSpPr>
        <p:spPr>
          <a:xfrm>
            <a:off x="915987" y="3200400"/>
            <a:ext cx="22250401" cy="9525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Insert or drag chart or graph here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et the 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/>
          <p:cNvSpPr>
            <a:spLocks noGrp="1"/>
          </p:cNvSpPr>
          <p:nvPr>
            <p:ph type="pic" sz="quarter" idx="15"/>
          </p:nvPr>
        </p:nvSpPr>
        <p:spPr>
          <a:xfrm>
            <a:off x="2219145" y="4038600"/>
            <a:ext cx="4267756" cy="42672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/>
            </a:lvl1pPr>
          </a:lstStyle>
          <a:p>
            <a:endParaRPr lang="en-US" dirty="0"/>
          </a:p>
        </p:txBody>
      </p:sp>
      <p:sp>
        <p:nvSpPr>
          <p:cNvPr id="18" name="Picture Placeholder 22"/>
          <p:cNvSpPr>
            <a:spLocks noGrp="1"/>
          </p:cNvSpPr>
          <p:nvPr>
            <p:ph type="pic" sz="quarter" idx="16"/>
          </p:nvPr>
        </p:nvSpPr>
        <p:spPr>
          <a:xfrm>
            <a:off x="7316152" y="4038600"/>
            <a:ext cx="4267756" cy="42672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/>
            </a:lvl1pPr>
          </a:lstStyle>
          <a:p>
            <a:endParaRPr lang="en-US"/>
          </a:p>
        </p:txBody>
      </p:sp>
      <p:sp>
        <p:nvSpPr>
          <p:cNvPr id="19" name="Picture Placeholder 22"/>
          <p:cNvSpPr>
            <a:spLocks noGrp="1"/>
          </p:cNvSpPr>
          <p:nvPr>
            <p:ph type="pic" sz="quarter" idx="17"/>
          </p:nvPr>
        </p:nvSpPr>
        <p:spPr>
          <a:xfrm>
            <a:off x="12193587" y="4038600"/>
            <a:ext cx="4267756" cy="42672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/>
            </a:lvl1pPr>
          </a:lstStyle>
          <a:p>
            <a:endParaRPr lang="en-US"/>
          </a:p>
        </p:txBody>
      </p:sp>
      <p:sp>
        <p:nvSpPr>
          <p:cNvPr id="20" name="Picture Placeholder 22"/>
          <p:cNvSpPr>
            <a:spLocks noGrp="1"/>
          </p:cNvSpPr>
          <p:nvPr>
            <p:ph type="pic" sz="quarter" idx="18"/>
          </p:nvPr>
        </p:nvSpPr>
        <p:spPr>
          <a:xfrm>
            <a:off x="17071022" y="4038600"/>
            <a:ext cx="4267756" cy="42672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082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18" grpId="0"/>
      <p:bldP spid="19" grpId="0"/>
      <p:bldP spid="20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2576930" y="3121973"/>
            <a:ext cx="4635425" cy="4630587"/>
          </a:xfrm>
          <a:effectLst/>
        </p:spPr>
        <p:txBody>
          <a:bodyPr rtlCol="0">
            <a:normAutofit/>
          </a:bodyPr>
          <a:lstStyle>
            <a:lvl1pPr marL="0" indent="0">
              <a:buNone/>
              <a:defRPr sz="3600" b="0" i="0">
                <a:ln>
                  <a:noFill/>
                </a:ln>
                <a:solidFill>
                  <a:schemeClr val="tx2"/>
                </a:solidFill>
                <a:latin typeface="Calibri Regular" charset="0"/>
                <a:cs typeface="Calibri Regular" charset="0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0" name="Picture Placeholder 13"/>
          <p:cNvSpPr>
            <a:spLocks noGrp="1"/>
          </p:cNvSpPr>
          <p:nvPr>
            <p:ph type="pic" sz="quarter" idx="15"/>
          </p:nvPr>
        </p:nvSpPr>
        <p:spPr>
          <a:xfrm>
            <a:off x="12130030" y="3132309"/>
            <a:ext cx="4635425" cy="4630587"/>
          </a:xfrm>
          <a:effectLst/>
        </p:spPr>
        <p:txBody>
          <a:bodyPr rtlCol="0">
            <a:normAutofit/>
          </a:bodyPr>
          <a:lstStyle>
            <a:lvl1pPr marL="0" indent="0">
              <a:buNone/>
              <a:defRPr sz="3600" b="0" i="0">
                <a:ln>
                  <a:noFill/>
                </a:ln>
                <a:solidFill>
                  <a:schemeClr val="tx2"/>
                </a:solidFill>
                <a:latin typeface="Calibri Regular" charset="0"/>
                <a:cs typeface="Calibri Regular" charset="0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6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16906580" y="3142498"/>
            <a:ext cx="4635425" cy="4630587"/>
          </a:xfrm>
          <a:effectLst/>
        </p:spPr>
        <p:txBody>
          <a:bodyPr rtlCol="0">
            <a:normAutofit/>
          </a:bodyPr>
          <a:lstStyle>
            <a:lvl1pPr marL="0" indent="0">
              <a:buNone/>
              <a:defRPr sz="3600" b="0" i="0">
                <a:ln>
                  <a:noFill/>
                </a:ln>
                <a:solidFill>
                  <a:schemeClr val="tx2"/>
                </a:solidFill>
                <a:latin typeface="Calibri Regular" charset="0"/>
                <a:cs typeface="Calibri Regular" charset="0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7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2576930" y="7942413"/>
            <a:ext cx="4635425" cy="4630587"/>
          </a:xfrm>
          <a:effectLst/>
        </p:spPr>
        <p:txBody>
          <a:bodyPr rtlCol="0">
            <a:normAutofit/>
          </a:bodyPr>
          <a:lstStyle>
            <a:lvl1pPr marL="0" indent="0">
              <a:buNone/>
              <a:defRPr sz="3600" b="0" i="0">
                <a:ln>
                  <a:noFill/>
                </a:ln>
                <a:solidFill>
                  <a:schemeClr val="tx2"/>
                </a:solidFill>
                <a:latin typeface="Calibri Regular" charset="0"/>
                <a:cs typeface="Calibri Regular" charset="0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8" name="Picture Placeholder 13"/>
          <p:cNvSpPr>
            <a:spLocks noGrp="1"/>
          </p:cNvSpPr>
          <p:nvPr>
            <p:ph type="pic" sz="quarter" idx="18"/>
          </p:nvPr>
        </p:nvSpPr>
        <p:spPr>
          <a:xfrm>
            <a:off x="7353480" y="7942413"/>
            <a:ext cx="4635425" cy="4630587"/>
          </a:xfrm>
          <a:effectLst/>
        </p:spPr>
        <p:txBody>
          <a:bodyPr rtlCol="0">
            <a:normAutofit/>
          </a:bodyPr>
          <a:lstStyle>
            <a:lvl1pPr marL="0" indent="0">
              <a:buNone/>
              <a:defRPr sz="3600" b="0" i="0">
                <a:ln>
                  <a:noFill/>
                </a:ln>
                <a:solidFill>
                  <a:schemeClr val="tx2"/>
                </a:solidFill>
                <a:latin typeface="Calibri Regular" charset="0"/>
                <a:cs typeface="Calibri Regular" charset="0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9" name="Picture Placeholder 13"/>
          <p:cNvSpPr>
            <a:spLocks noGrp="1"/>
          </p:cNvSpPr>
          <p:nvPr>
            <p:ph type="pic" sz="quarter" idx="19"/>
          </p:nvPr>
        </p:nvSpPr>
        <p:spPr>
          <a:xfrm>
            <a:off x="12130030" y="7921887"/>
            <a:ext cx="4635425" cy="4630587"/>
          </a:xfrm>
          <a:effectLst/>
        </p:spPr>
        <p:txBody>
          <a:bodyPr rtlCol="0">
            <a:normAutofit/>
          </a:bodyPr>
          <a:lstStyle>
            <a:lvl1pPr marL="0" indent="0">
              <a:buNone/>
              <a:defRPr sz="3600" b="0" i="0">
                <a:ln>
                  <a:noFill/>
                </a:ln>
                <a:solidFill>
                  <a:schemeClr val="tx2"/>
                </a:solidFill>
                <a:latin typeface="Calibri Regular" charset="0"/>
                <a:cs typeface="Calibri Regular" charset="0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30" name="Picture Placeholder 13"/>
          <p:cNvSpPr>
            <a:spLocks noGrp="1"/>
          </p:cNvSpPr>
          <p:nvPr>
            <p:ph type="pic" sz="quarter" idx="20"/>
          </p:nvPr>
        </p:nvSpPr>
        <p:spPr>
          <a:xfrm>
            <a:off x="16906580" y="7921887"/>
            <a:ext cx="4635425" cy="4630587"/>
          </a:xfrm>
          <a:effectLst/>
        </p:spPr>
        <p:txBody>
          <a:bodyPr rtlCol="0">
            <a:normAutofit/>
          </a:bodyPr>
          <a:lstStyle>
            <a:lvl1pPr marL="0" indent="0">
              <a:buNone/>
              <a:defRPr sz="3600" b="0" i="0">
                <a:ln>
                  <a:noFill/>
                </a:ln>
                <a:solidFill>
                  <a:schemeClr val="tx2"/>
                </a:solidFill>
                <a:latin typeface="Calibri Regular" charset="0"/>
                <a:cs typeface="Calibri Regular" charset="0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32" name="Picture Placeholder 13"/>
          <p:cNvSpPr>
            <a:spLocks noGrp="1"/>
          </p:cNvSpPr>
          <p:nvPr>
            <p:ph type="pic" sz="quarter" idx="21"/>
          </p:nvPr>
        </p:nvSpPr>
        <p:spPr>
          <a:xfrm>
            <a:off x="7353480" y="3121973"/>
            <a:ext cx="4635425" cy="4630587"/>
          </a:xfrm>
          <a:effectLst/>
        </p:spPr>
        <p:txBody>
          <a:bodyPr rtlCol="0">
            <a:normAutofit/>
          </a:bodyPr>
          <a:lstStyle>
            <a:lvl1pPr marL="0" indent="0">
              <a:buNone/>
              <a:defRPr sz="3600" b="0" i="0">
                <a:ln>
                  <a:noFill/>
                </a:ln>
                <a:solidFill>
                  <a:schemeClr val="tx2"/>
                </a:solidFill>
                <a:latin typeface="Calibri Regular" charset="0"/>
                <a:cs typeface="Calibri Regular" charset="0"/>
              </a:defRPr>
            </a:lvl1pPr>
          </a:lstStyle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952249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4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"/>
                            </p:stCondLst>
                            <p:childTnLst>
                              <p:par>
                                <p:cTn id="11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4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"/>
                            </p:stCondLst>
                            <p:childTnLst>
                              <p:par>
                                <p:cTn id="17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4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00"/>
                            </p:stCondLst>
                            <p:childTnLst>
                              <p:par>
                                <p:cTn id="23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4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00"/>
                            </p:stCondLst>
                            <p:childTnLst>
                              <p:par>
                                <p:cTn id="29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4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4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400"/>
                            </p:stCondLst>
                            <p:childTnLst>
                              <p:par>
                                <p:cTn id="41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4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4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800"/>
                            </p:stCondLst>
                            <p:childTnLst>
                              <p:par>
                                <p:cTn id="47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4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6" grpId="0"/>
      <p:bldP spid="27" grpId="0"/>
      <p:bldP spid="28" grpId="0"/>
      <p:bldP spid="29" grpId="0"/>
      <p:bldP spid="30" grpId="0"/>
      <p:bldP spid="32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-1" y="0"/>
            <a:ext cx="11736389" cy="1371600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598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8076" y="7772400"/>
            <a:ext cx="17071023" cy="3505200"/>
          </a:xfrm>
        </p:spPr>
        <p:txBody>
          <a:bodyPr>
            <a:normAutofit/>
          </a:bodyPr>
          <a:lstStyle>
            <a:lvl1pPr marL="0" indent="0" algn="ctr">
              <a:lnSpc>
                <a:spcPct val="120000"/>
              </a:lnSpc>
              <a:buNone/>
              <a:defRPr sz="2400">
                <a:solidFill>
                  <a:schemeClr val="tx2"/>
                </a:solidFill>
              </a:defRPr>
            </a:lvl1pPr>
            <a:lvl2pPr marL="10874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48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23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497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37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246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121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6995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71938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3588" cy="13716000"/>
          </a:xfrm>
        </p:spPr>
        <p:txBody>
          <a:bodyPr rIns="108000" anchor="ctr" anchorCtr="0"/>
          <a:lstStyle>
            <a:lvl1pPr>
              <a:defRPr sz="2800" baseline="0"/>
            </a:lvl1pPr>
          </a:lstStyle>
          <a:p>
            <a:r>
              <a:rPr lang="en-US" dirty="0"/>
              <a:t>Drag picture or click icon to place</a:t>
            </a:r>
          </a:p>
        </p:txBody>
      </p:sp>
    </p:spTree>
    <p:extLst>
      <p:ext uri="{BB962C8B-B14F-4D97-AF65-F5344CB8AC3E}">
        <p14:creationId xmlns:p14="http://schemas.microsoft.com/office/powerpoint/2010/main" val="2030410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359" y="549277"/>
            <a:ext cx="21948458" cy="2286000"/>
          </a:xfrm>
          <a:prstGeom prst="rect">
            <a:avLst/>
          </a:prstGeom>
        </p:spPr>
        <p:txBody>
          <a:bodyPr vert="horz" lIns="243852" tIns="121926" rIns="243852" bIns="121926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359" y="3200403"/>
            <a:ext cx="21948458" cy="9051925"/>
          </a:xfrm>
          <a:prstGeom prst="rect">
            <a:avLst/>
          </a:prstGeom>
        </p:spPr>
        <p:txBody>
          <a:bodyPr vert="horz" lIns="243852" tIns="121926" rIns="243852" bIns="121926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19359" y="12712701"/>
            <a:ext cx="5690341" cy="730251"/>
          </a:xfrm>
          <a:prstGeom prst="rect">
            <a:avLst/>
          </a:prstGeom>
        </p:spPr>
        <p:txBody>
          <a:bodyPr vert="horz" lIns="243852" tIns="121926" rIns="243852" bIns="121926" rtlCol="0" anchor="ctr"/>
          <a:lstStyle>
            <a:lvl1pPr algn="l">
              <a:defRPr sz="3200" b="0" i="0">
                <a:solidFill>
                  <a:schemeClr val="tx1">
                    <a:tint val="75000"/>
                  </a:schemeClr>
                </a:solidFill>
                <a:latin typeface="+mn-lt"/>
                <a:cs typeface="Calibri Regular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32285" y="12712701"/>
            <a:ext cx="7722605" cy="730251"/>
          </a:xfrm>
          <a:prstGeom prst="rect">
            <a:avLst/>
          </a:prstGeom>
        </p:spPr>
        <p:txBody>
          <a:bodyPr vert="horz" lIns="243852" tIns="121926" rIns="243852" bIns="121926" rtlCol="0" anchor="ctr"/>
          <a:lstStyle>
            <a:lvl1pPr algn="ctr">
              <a:defRPr sz="3200" b="0" i="0">
                <a:solidFill>
                  <a:schemeClr val="tx1">
                    <a:tint val="75000"/>
                  </a:schemeClr>
                </a:solidFill>
                <a:latin typeface="+mn-lt"/>
                <a:cs typeface="Calibri Regular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7475" y="12712701"/>
            <a:ext cx="5690341" cy="730251"/>
          </a:xfrm>
          <a:prstGeom prst="rect">
            <a:avLst/>
          </a:prstGeom>
        </p:spPr>
        <p:txBody>
          <a:bodyPr vert="horz" lIns="243852" tIns="121926" rIns="243852" bIns="121926" rtlCol="0" anchor="ctr"/>
          <a:lstStyle>
            <a:lvl1pPr algn="r">
              <a:defRPr sz="3200" b="0" i="0">
                <a:solidFill>
                  <a:schemeClr val="tx1">
                    <a:tint val="75000"/>
                  </a:schemeClr>
                </a:solidFill>
                <a:latin typeface="Calibri Regular" charset="0"/>
                <a:cs typeface="Calibri Regular" charset="0"/>
              </a:defRPr>
            </a:lvl1pPr>
          </a:lstStyle>
          <a:p>
            <a:fld id="{9DF686B8-C880-FF40-96DC-14FF2413C34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0370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49" r:id="rId2"/>
    <p:sldLayoutId id="2147483661" r:id="rId3"/>
    <p:sldLayoutId id="2147483730" r:id="rId4"/>
    <p:sldLayoutId id="2147483662" r:id="rId5"/>
    <p:sldLayoutId id="2147483669" r:id="rId6"/>
    <p:sldLayoutId id="2147483679" r:id="rId7"/>
    <p:sldLayoutId id="2147483729" r:id="rId8"/>
    <p:sldLayoutId id="2147483731" r:id="rId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hf hdr="0" ftr="0" dt="0"/>
  <p:txStyles>
    <p:titleStyle>
      <a:lvl1pPr algn="ctr" defTabSz="1219261" rtl="0" eaLnBrk="1" latinLnBrk="0" hangingPunct="1">
        <a:spcBef>
          <a:spcPct val="0"/>
        </a:spcBef>
        <a:buNone/>
        <a:defRPr sz="8800" b="0" i="0" kern="1200">
          <a:solidFill>
            <a:schemeClr val="bg2"/>
          </a:solidFill>
          <a:latin typeface="+mj-lt"/>
          <a:ea typeface="+mj-ea"/>
          <a:cs typeface="Calibri Regular" charset="0"/>
        </a:defRPr>
      </a:lvl1pPr>
    </p:titleStyle>
    <p:bodyStyle>
      <a:lvl1pPr marL="0" indent="0" algn="l" defTabSz="1219261" rtl="0" eaLnBrk="1" latinLnBrk="0" hangingPunct="1">
        <a:spcBef>
          <a:spcPct val="20000"/>
        </a:spcBef>
        <a:buFont typeface="Arial"/>
        <a:buNone/>
        <a:defRPr sz="4800" b="0" i="0" kern="1200">
          <a:solidFill>
            <a:schemeClr val="tx2"/>
          </a:solidFill>
          <a:latin typeface="+mn-lt"/>
          <a:ea typeface="+mn-ea"/>
          <a:cs typeface="Calibri Regular" charset="0"/>
        </a:defRPr>
      </a:lvl1pPr>
      <a:lvl2pPr marL="1219261" indent="0" algn="l" defTabSz="1219261" rtl="0" eaLnBrk="1" latinLnBrk="0" hangingPunct="1">
        <a:spcBef>
          <a:spcPct val="20000"/>
        </a:spcBef>
        <a:buFont typeface="Arial"/>
        <a:buNone/>
        <a:defRPr sz="4800" b="0" i="0" kern="1200">
          <a:solidFill>
            <a:schemeClr val="tx2"/>
          </a:solidFill>
          <a:latin typeface="+mn-lt"/>
          <a:ea typeface="+mn-ea"/>
          <a:cs typeface="Calibri Regular" charset="0"/>
        </a:defRPr>
      </a:lvl2pPr>
      <a:lvl3pPr marL="2438522" indent="0" algn="l" defTabSz="1219261" rtl="0" eaLnBrk="1" latinLnBrk="0" hangingPunct="1">
        <a:spcBef>
          <a:spcPct val="20000"/>
        </a:spcBef>
        <a:buFont typeface="Arial"/>
        <a:buNone/>
        <a:defRPr sz="4300" b="0" i="0" kern="1200">
          <a:solidFill>
            <a:schemeClr val="tx2"/>
          </a:solidFill>
          <a:latin typeface="+mn-lt"/>
          <a:ea typeface="+mn-ea"/>
          <a:cs typeface="Calibri Regular" charset="0"/>
        </a:defRPr>
      </a:lvl3pPr>
      <a:lvl4pPr marL="3657783" indent="0" algn="l" defTabSz="1219261" rtl="0" eaLnBrk="1" latinLnBrk="0" hangingPunct="1">
        <a:spcBef>
          <a:spcPct val="20000"/>
        </a:spcBef>
        <a:buFont typeface="Arial"/>
        <a:buNone/>
        <a:defRPr sz="3700" b="0" i="0" kern="1200">
          <a:solidFill>
            <a:schemeClr val="tx2"/>
          </a:solidFill>
          <a:latin typeface="+mn-lt"/>
          <a:ea typeface="+mn-ea"/>
          <a:cs typeface="Calibri Regular" charset="0"/>
        </a:defRPr>
      </a:lvl4pPr>
      <a:lvl5pPr marL="4877044" indent="0" algn="l" defTabSz="1219261" rtl="0" eaLnBrk="1" latinLnBrk="0" hangingPunct="1">
        <a:spcBef>
          <a:spcPct val="20000"/>
        </a:spcBef>
        <a:buFont typeface="Arial"/>
        <a:buNone/>
        <a:defRPr sz="3700" b="0" i="0" kern="1200">
          <a:solidFill>
            <a:schemeClr val="tx2"/>
          </a:solidFill>
          <a:latin typeface="+mn-lt"/>
          <a:ea typeface="+mn-ea"/>
          <a:cs typeface="Calibri Regular" charset="0"/>
        </a:defRPr>
      </a:lvl5pPr>
      <a:lvl6pPr marL="6705935" indent="-609630" algn="l" defTabSz="1219261" rtl="0" eaLnBrk="1" latinLnBrk="0" hangingPunct="1">
        <a:spcBef>
          <a:spcPct val="20000"/>
        </a:spcBef>
        <a:buFont typeface="Arial"/>
        <a:buChar char="•"/>
        <a:defRPr sz="5300" kern="1200">
          <a:solidFill>
            <a:schemeClr val="tx1"/>
          </a:solidFill>
          <a:latin typeface="+mn-lt"/>
          <a:ea typeface="+mn-ea"/>
          <a:cs typeface="+mn-cs"/>
        </a:defRPr>
      </a:lvl6pPr>
      <a:lvl7pPr marL="7925196" indent="-609630" algn="l" defTabSz="1219261" rtl="0" eaLnBrk="1" latinLnBrk="0" hangingPunct="1">
        <a:spcBef>
          <a:spcPct val="20000"/>
        </a:spcBef>
        <a:buFont typeface="Arial"/>
        <a:buChar char="•"/>
        <a:defRPr sz="5300" kern="1200">
          <a:solidFill>
            <a:schemeClr val="tx1"/>
          </a:solidFill>
          <a:latin typeface="+mn-lt"/>
          <a:ea typeface="+mn-ea"/>
          <a:cs typeface="+mn-cs"/>
        </a:defRPr>
      </a:lvl7pPr>
      <a:lvl8pPr marL="9144457" indent="-609630" algn="l" defTabSz="1219261" rtl="0" eaLnBrk="1" latinLnBrk="0" hangingPunct="1">
        <a:spcBef>
          <a:spcPct val="20000"/>
        </a:spcBef>
        <a:buFont typeface="Arial"/>
        <a:buChar char="•"/>
        <a:defRPr sz="5300" kern="1200">
          <a:solidFill>
            <a:schemeClr val="tx1"/>
          </a:solidFill>
          <a:latin typeface="+mn-lt"/>
          <a:ea typeface="+mn-ea"/>
          <a:cs typeface="+mn-cs"/>
        </a:defRPr>
      </a:lvl8pPr>
      <a:lvl9pPr marL="10363718" indent="-609630" algn="l" defTabSz="1219261" rtl="0" eaLnBrk="1" latinLnBrk="0" hangingPunct="1">
        <a:spcBef>
          <a:spcPct val="20000"/>
        </a:spcBef>
        <a:buFont typeface="Arial"/>
        <a:buChar char="•"/>
        <a:defRPr sz="5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261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1pPr>
      <a:lvl2pPr marL="1219261" algn="l" defTabSz="1219261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438522" algn="l" defTabSz="1219261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657783" algn="l" defTabSz="1219261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77044" algn="l" defTabSz="1219261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6096305" algn="l" defTabSz="1219261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315566" algn="l" defTabSz="1219261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534827" algn="l" defTabSz="1219261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754088" algn="l" defTabSz="1219261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healthandsafety.curtin.edu.au/Asbestos_Management_Plan_V7.pdf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png"/><Relationship Id="rId5" Type="http://schemas.openxmlformats.org/officeDocument/2006/relationships/image" Target="../media/image2.emf"/><Relationship Id="rId4" Type="http://schemas.openxmlformats.org/officeDocument/2006/relationships/hyperlink" Target="https://properties.curtin.edu.au/working-with-us/permits/asbestos.cfm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healthandsafety.curtin.edu.au/hazardous-materials/asbestos.cfm" TargetMode="External"/><Relationship Id="rId7" Type="http://schemas.openxmlformats.org/officeDocument/2006/relationships/image" Target="../media/image2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commerce.wa.gov.au/publications/asbestos-removalists-presentation" TargetMode="External"/><Relationship Id="rId5" Type="http://schemas.openxmlformats.org/officeDocument/2006/relationships/hyperlink" Target="https://www.commerce.wa.gov.au/sites/default/files/atoms/files/managementcontrolofasbestosinthewor.pdf" TargetMode="External"/><Relationship Id="rId4" Type="http://schemas.openxmlformats.org/officeDocument/2006/relationships/hyperlink" Target="https://www.commerce.wa.gov.au/sites/default/files/atoms/files/saferemoval_ofasbestos2ndeditionnoh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4387175" cy="13715643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-32498" y="0"/>
            <a:ext cx="24452170" cy="13750206"/>
          </a:xfrm>
          <a:prstGeom prst="rect">
            <a:avLst/>
          </a:prstGeom>
          <a:gradFill flip="none" rotWithShape="1">
            <a:gsLst>
              <a:gs pos="33000">
                <a:srgbClr val="1E3453">
                  <a:alpha val="84000"/>
                </a:srgbClr>
              </a:gs>
              <a:gs pos="100000">
                <a:schemeClr val="accent2">
                  <a:alpha val="8400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887051" y="4910779"/>
            <a:ext cx="22675770" cy="2579507"/>
          </a:xfrm>
          <a:prstGeom prst="rect">
            <a:avLst/>
          </a:prstGeom>
          <a:ln w="76200">
            <a:solidFill>
              <a:schemeClr val="bg1"/>
            </a:solidFill>
          </a:ln>
        </p:spPr>
        <p:txBody>
          <a:bodyPr vert="horz" wrap="none" lIns="720000" tIns="180000" rIns="720000" bIns="180000" rtlCol="0" anchor="ctr">
            <a:spAutoFit/>
          </a:bodyPr>
          <a:lstStyle>
            <a:lvl1pPr algn="ctr" defTabSz="1219261" rtl="0" eaLnBrk="1" latinLnBrk="0" hangingPunct="1">
              <a:spcBef>
                <a:spcPct val="0"/>
              </a:spcBef>
              <a:buNone/>
              <a:defRPr sz="7500" kern="1200">
                <a:solidFill>
                  <a:schemeClr val="bg2"/>
                </a:solidFill>
                <a:latin typeface="Raleway ExtraBold"/>
                <a:ea typeface="+mj-ea"/>
                <a:cs typeface="Raleway ExtraBold"/>
              </a:defRPr>
            </a:lvl1pPr>
          </a:lstStyle>
          <a:p>
            <a:r>
              <a:rPr lang="en-US" sz="14400" dirty="0" smtClean="0">
                <a:solidFill>
                  <a:schemeClr val="bg1"/>
                </a:solidFill>
                <a:latin typeface="+mj-lt"/>
                <a:cs typeface="Calibri Regular" charset="0"/>
              </a:rPr>
              <a:t>Asbestos Awareness Session</a:t>
            </a:r>
            <a:endParaRPr lang="en-US" sz="14400" dirty="0">
              <a:solidFill>
                <a:schemeClr val="bg1"/>
              </a:solidFill>
              <a:latin typeface="+mj-lt"/>
              <a:cs typeface="Calibri Regular" charset="0"/>
            </a:endParaRPr>
          </a:p>
        </p:txBody>
      </p:sp>
      <p:sp>
        <p:nvSpPr>
          <p:cNvPr id="19" name="Subtitle 2"/>
          <p:cNvSpPr txBox="1">
            <a:spLocks/>
          </p:cNvSpPr>
          <p:nvPr/>
        </p:nvSpPr>
        <p:spPr>
          <a:xfrm>
            <a:off x="4451405" y="8060213"/>
            <a:ext cx="15574078" cy="1450602"/>
          </a:xfrm>
          <a:prstGeom prst="rect">
            <a:avLst/>
          </a:prstGeom>
        </p:spPr>
        <p:txBody>
          <a:bodyPr vert="horz" lIns="243852" tIns="121926" rIns="243852" bIns="121926" rtlCol="0">
            <a:spAutoFit/>
          </a:bodyPr>
          <a:lstStyle>
            <a:lvl1pPr marL="0" indent="0" algn="l" defTabSz="1219261" rtl="0" eaLnBrk="1" latinLnBrk="0" hangingPunct="1">
              <a:spcBef>
                <a:spcPct val="20000"/>
              </a:spcBef>
              <a:buFont typeface="Arial"/>
              <a:buNone/>
              <a:defRPr sz="6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1pPr>
            <a:lvl2pPr marL="1219261" indent="0" algn="l" defTabSz="1219261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2pPr>
            <a:lvl3pPr marL="2438522" indent="0" algn="l" defTabSz="1219261" rtl="0" eaLnBrk="1" latinLnBrk="0" hangingPunct="1">
              <a:spcBef>
                <a:spcPct val="20000"/>
              </a:spcBef>
              <a:buFont typeface="Arial"/>
              <a:buNone/>
              <a:defRPr sz="43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3pPr>
            <a:lvl4pPr marL="3657783" indent="0" algn="l" defTabSz="1219261" rtl="0" eaLnBrk="1" latinLnBrk="0" hangingPunct="1">
              <a:spcBef>
                <a:spcPct val="20000"/>
              </a:spcBef>
              <a:buFont typeface="Arial"/>
              <a:buNone/>
              <a:defRPr sz="37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4pPr>
            <a:lvl5pPr marL="4877044" indent="0" algn="l" defTabSz="1219261" rtl="0" eaLnBrk="1" latinLnBrk="0" hangingPunct="1">
              <a:spcBef>
                <a:spcPct val="20000"/>
              </a:spcBef>
              <a:buFont typeface="Arial"/>
              <a:buNone/>
              <a:defRPr sz="37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5pPr>
            <a:lvl6pPr marL="6705935" indent="-609630" algn="l" defTabSz="1219261" rtl="0" eaLnBrk="1" latinLnBrk="0" hangingPunct="1">
              <a:spcBef>
                <a:spcPct val="20000"/>
              </a:spcBef>
              <a:buFont typeface="Arial"/>
              <a:buChar char="•"/>
              <a:defRPr sz="5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25196" indent="-609630" algn="l" defTabSz="1219261" rtl="0" eaLnBrk="1" latinLnBrk="0" hangingPunct="1">
              <a:spcBef>
                <a:spcPct val="20000"/>
              </a:spcBef>
              <a:buFont typeface="Arial"/>
              <a:buChar char="•"/>
              <a:defRPr sz="5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44457" indent="-609630" algn="l" defTabSz="1219261" rtl="0" eaLnBrk="1" latinLnBrk="0" hangingPunct="1">
              <a:spcBef>
                <a:spcPct val="20000"/>
              </a:spcBef>
              <a:buFont typeface="Arial"/>
              <a:buChar char="•"/>
              <a:defRPr sz="5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63718" indent="-609630" algn="l" defTabSz="1219261" rtl="0" eaLnBrk="1" latinLnBrk="0" hangingPunct="1">
              <a:spcBef>
                <a:spcPct val="20000"/>
              </a:spcBef>
              <a:buFont typeface="Arial"/>
              <a:buChar char="•"/>
              <a:defRPr sz="5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sz="4300" dirty="0" smtClean="0">
                <a:solidFill>
                  <a:schemeClr val="bg1"/>
                </a:solidFill>
                <a:latin typeface="+mn-lt"/>
                <a:cs typeface="Calibri Regular" charset="0"/>
              </a:rPr>
              <a:t>Health, Safety and Emergency Management</a:t>
            </a:r>
            <a:endParaRPr lang="en-US" sz="4300" dirty="0">
              <a:solidFill>
                <a:schemeClr val="bg1"/>
              </a:solidFill>
              <a:latin typeface="+mn-lt"/>
              <a:cs typeface="Calibri Regular" charset="0"/>
            </a:endParaRPr>
          </a:p>
          <a:p>
            <a:pPr algn="ctr">
              <a:lnSpc>
                <a:spcPct val="80000"/>
              </a:lnSpc>
            </a:pPr>
            <a:r>
              <a:rPr lang="en-US" sz="4300" dirty="0" smtClean="0">
                <a:solidFill>
                  <a:schemeClr val="bg1"/>
                </a:solidFill>
                <a:latin typeface="+mn-lt"/>
                <a:cs typeface="Calibri Regular" charset="0"/>
              </a:rPr>
              <a:t>2019</a:t>
            </a:r>
            <a:endParaRPr lang="en-US" sz="4300" dirty="0">
              <a:solidFill>
                <a:schemeClr val="bg1"/>
              </a:solidFill>
              <a:latin typeface="+mn-lt"/>
              <a:cs typeface="Calibri Regular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39787" y="11931620"/>
            <a:ext cx="22918047" cy="93889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5720" rtlCol="0" anchor="ctr"/>
          <a:lstStyle/>
          <a:p>
            <a:pPr algn="ctr"/>
            <a:r>
              <a:rPr lang="en-US" sz="3600" dirty="0">
                <a:cs typeface="Calibri Regular" charset="0"/>
              </a:rPr>
              <a:t>A global university 						Western Australia  | Dubai  |  Malaysia  |  Mauritius |  Singapore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558591" y="-2087217"/>
            <a:ext cx="1847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9587" y="712163"/>
            <a:ext cx="5468248" cy="964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837962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4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-34206"/>
            <a:ext cx="24411391" cy="13750206"/>
          </a:xfrm>
          <a:prstGeom prst="rect">
            <a:avLst/>
          </a:prstGeom>
          <a:solidFill>
            <a:srgbClr val="1E3453">
              <a:alpha val="8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Subtitle 2"/>
          <p:cNvSpPr txBox="1">
            <a:spLocks/>
          </p:cNvSpPr>
          <p:nvPr/>
        </p:nvSpPr>
        <p:spPr>
          <a:xfrm>
            <a:off x="4451405" y="8534400"/>
            <a:ext cx="15574078" cy="1105808"/>
          </a:xfrm>
          <a:prstGeom prst="rect">
            <a:avLst/>
          </a:prstGeom>
        </p:spPr>
        <p:txBody>
          <a:bodyPr vert="horz" lIns="243852" tIns="121926" rIns="243852" bIns="121926" rtlCol="0">
            <a:normAutofit/>
          </a:bodyPr>
          <a:lstStyle>
            <a:lvl1pPr marL="0" indent="0" algn="l" defTabSz="1219261" rtl="0" eaLnBrk="1" latinLnBrk="0" hangingPunct="1">
              <a:spcBef>
                <a:spcPct val="20000"/>
              </a:spcBef>
              <a:buFont typeface="Arial"/>
              <a:buNone/>
              <a:defRPr sz="6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1pPr>
            <a:lvl2pPr marL="1219261" indent="0" algn="l" defTabSz="1219261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2pPr>
            <a:lvl3pPr marL="2438522" indent="0" algn="l" defTabSz="1219261" rtl="0" eaLnBrk="1" latinLnBrk="0" hangingPunct="1">
              <a:spcBef>
                <a:spcPct val="20000"/>
              </a:spcBef>
              <a:buFont typeface="Arial"/>
              <a:buNone/>
              <a:defRPr sz="43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3pPr>
            <a:lvl4pPr marL="3657783" indent="0" algn="l" defTabSz="1219261" rtl="0" eaLnBrk="1" latinLnBrk="0" hangingPunct="1">
              <a:spcBef>
                <a:spcPct val="20000"/>
              </a:spcBef>
              <a:buFont typeface="Arial"/>
              <a:buNone/>
              <a:defRPr sz="37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4pPr>
            <a:lvl5pPr marL="4877044" indent="0" algn="l" defTabSz="1219261" rtl="0" eaLnBrk="1" latinLnBrk="0" hangingPunct="1">
              <a:spcBef>
                <a:spcPct val="20000"/>
              </a:spcBef>
              <a:buFont typeface="Arial"/>
              <a:buNone/>
              <a:defRPr sz="37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5pPr>
            <a:lvl6pPr marL="6705935" indent="-609630" algn="l" defTabSz="1219261" rtl="0" eaLnBrk="1" latinLnBrk="0" hangingPunct="1">
              <a:spcBef>
                <a:spcPct val="20000"/>
              </a:spcBef>
              <a:buFont typeface="Arial"/>
              <a:buChar char="•"/>
              <a:defRPr sz="5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25196" indent="-609630" algn="l" defTabSz="1219261" rtl="0" eaLnBrk="1" latinLnBrk="0" hangingPunct="1">
              <a:spcBef>
                <a:spcPct val="20000"/>
              </a:spcBef>
              <a:buFont typeface="Arial"/>
              <a:buChar char="•"/>
              <a:defRPr sz="5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44457" indent="-609630" algn="l" defTabSz="1219261" rtl="0" eaLnBrk="1" latinLnBrk="0" hangingPunct="1">
              <a:spcBef>
                <a:spcPct val="20000"/>
              </a:spcBef>
              <a:buFont typeface="Arial"/>
              <a:buChar char="•"/>
              <a:defRPr sz="5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63718" indent="-609630" algn="l" defTabSz="1219261" rtl="0" eaLnBrk="1" latinLnBrk="0" hangingPunct="1">
              <a:spcBef>
                <a:spcPct val="20000"/>
              </a:spcBef>
              <a:buFont typeface="Arial"/>
              <a:buChar char="•"/>
              <a:defRPr sz="5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300" dirty="0">
                <a:solidFill>
                  <a:schemeClr val="bg1"/>
                </a:solidFill>
                <a:latin typeface="+mn-lt"/>
                <a:cs typeface="Calibri Regular" charset="0"/>
              </a:rPr>
              <a:t>Make tomorrow better.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6558591" y="-2087217"/>
            <a:ext cx="1847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7522875" y="5551143"/>
            <a:ext cx="9404124" cy="2579507"/>
          </a:xfrm>
          <a:prstGeom prst="rect">
            <a:avLst/>
          </a:prstGeom>
          <a:ln w="76200">
            <a:solidFill>
              <a:schemeClr val="bg1"/>
            </a:solidFill>
          </a:ln>
        </p:spPr>
        <p:txBody>
          <a:bodyPr vert="horz" wrap="none" lIns="720000" tIns="180000" rIns="720000" bIns="180000" rtlCol="0" anchor="ctr">
            <a:spAutoFit/>
          </a:bodyPr>
          <a:lstStyle>
            <a:lvl1pPr algn="ctr" defTabSz="1219261" rtl="0" eaLnBrk="1" latinLnBrk="0" hangingPunct="1">
              <a:spcBef>
                <a:spcPct val="0"/>
              </a:spcBef>
              <a:buNone/>
              <a:defRPr sz="7500" kern="1200">
                <a:solidFill>
                  <a:schemeClr val="bg2"/>
                </a:solidFill>
                <a:latin typeface="Raleway ExtraBold"/>
                <a:ea typeface="+mj-ea"/>
                <a:cs typeface="Raleway ExtraBold"/>
              </a:defRPr>
            </a:lvl1pPr>
          </a:lstStyle>
          <a:p>
            <a:r>
              <a:rPr lang="en-US" sz="14400" dirty="0">
                <a:solidFill>
                  <a:schemeClr val="bg1"/>
                </a:solidFill>
                <a:latin typeface="+mj-lt"/>
                <a:cs typeface="Calibri Regular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813003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2912" y="2937905"/>
            <a:ext cx="20655937" cy="8667000"/>
          </a:xfrm>
        </p:spPr>
        <p:txBody>
          <a:bodyPr numCol="1" spcCol="1080000">
            <a:spAutoFit/>
          </a:bodyPr>
          <a:lstStyle/>
          <a:p>
            <a:pPr marL="571500" indent="-571500" algn="just">
              <a:lnSpc>
                <a:spcPct val="200000"/>
              </a:lnSpc>
              <a:buClr>
                <a:schemeClr val="accent2"/>
              </a:buClr>
              <a:buFont typeface="Arial" charset="0"/>
              <a:buChar char="•"/>
            </a:pPr>
            <a:r>
              <a:rPr lang="en-US" sz="3600" dirty="0" smtClean="0"/>
              <a:t>What is Asbestos? </a:t>
            </a:r>
            <a:endParaRPr lang="en-US" sz="3600" dirty="0"/>
          </a:p>
          <a:p>
            <a:pPr marL="571500" indent="-571500" algn="just">
              <a:lnSpc>
                <a:spcPct val="200000"/>
              </a:lnSpc>
              <a:buClr>
                <a:schemeClr val="accent2"/>
              </a:buClr>
              <a:buFont typeface="Arial" charset="0"/>
              <a:buChar char="•"/>
            </a:pPr>
            <a:r>
              <a:rPr lang="en-US" sz="3600" dirty="0" smtClean="0"/>
              <a:t>Asbestos Type – Friable vs Bonded</a:t>
            </a:r>
          </a:p>
          <a:p>
            <a:pPr marL="571500" indent="-571500" algn="just">
              <a:lnSpc>
                <a:spcPct val="200000"/>
              </a:lnSpc>
              <a:buClr>
                <a:schemeClr val="accent2"/>
              </a:buClr>
              <a:buFont typeface="Arial" charset="0"/>
              <a:buChar char="•"/>
            </a:pPr>
            <a:r>
              <a:rPr lang="en-US" sz="3600" dirty="0" smtClean="0"/>
              <a:t>Curtin University Requirements</a:t>
            </a:r>
          </a:p>
          <a:p>
            <a:pPr marL="571500" indent="-571500" algn="just">
              <a:lnSpc>
                <a:spcPct val="200000"/>
              </a:lnSpc>
              <a:buClr>
                <a:schemeClr val="accent2"/>
              </a:buClr>
              <a:buFont typeface="Arial" charset="0"/>
              <a:buChar char="•"/>
            </a:pPr>
            <a:r>
              <a:rPr lang="en-US" sz="3600" dirty="0" smtClean="0"/>
              <a:t>What is a Survey?</a:t>
            </a:r>
            <a:endParaRPr lang="en-US" sz="3600" dirty="0"/>
          </a:p>
          <a:p>
            <a:pPr marL="571500" indent="-571500" algn="just">
              <a:lnSpc>
                <a:spcPct val="200000"/>
              </a:lnSpc>
              <a:buClr>
                <a:schemeClr val="accent2"/>
              </a:buClr>
              <a:buFont typeface="Arial" charset="0"/>
              <a:buChar char="•"/>
            </a:pPr>
            <a:r>
              <a:rPr lang="en-US" sz="3600" dirty="0" smtClean="0"/>
              <a:t>Asbestos Removal</a:t>
            </a:r>
            <a:endParaRPr lang="en-US" sz="3600" dirty="0"/>
          </a:p>
          <a:p>
            <a:pPr marL="571500" indent="-571500" algn="just">
              <a:lnSpc>
                <a:spcPct val="200000"/>
              </a:lnSpc>
              <a:buClr>
                <a:schemeClr val="accent2"/>
              </a:buClr>
              <a:buFont typeface="Arial" charset="0"/>
              <a:buChar char="•"/>
            </a:pPr>
            <a:r>
              <a:rPr lang="en-US" sz="3600" dirty="0" smtClean="0"/>
              <a:t>Further Information</a:t>
            </a:r>
            <a:endParaRPr lang="en-US" sz="3600" dirty="0"/>
          </a:p>
          <a:p>
            <a:pPr marL="571500" indent="-571500" algn="just">
              <a:lnSpc>
                <a:spcPct val="200000"/>
              </a:lnSpc>
              <a:buClr>
                <a:schemeClr val="accent2"/>
              </a:buClr>
              <a:buFont typeface="Arial" charset="0"/>
              <a:buChar char="•"/>
            </a:pPr>
            <a:r>
              <a:rPr lang="en-US" sz="3600" dirty="0" smtClean="0"/>
              <a:t>Questions</a:t>
            </a:r>
            <a:endParaRPr lang="en-US" sz="3600" dirty="0"/>
          </a:p>
        </p:txBody>
      </p:sp>
      <p:sp>
        <p:nvSpPr>
          <p:cNvPr id="9" name="Title 20"/>
          <p:cNvSpPr txBox="1">
            <a:spLocks/>
          </p:cNvSpPr>
          <p:nvPr/>
        </p:nvSpPr>
        <p:spPr>
          <a:xfrm>
            <a:off x="3797806" y="1315812"/>
            <a:ext cx="16777475" cy="851627"/>
          </a:xfrm>
          <a:prstGeom prst="rect">
            <a:avLst/>
          </a:prstGeom>
        </p:spPr>
        <p:txBody>
          <a:bodyPr vert="horz" lIns="243852" tIns="121926" rIns="243852" bIns="121926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r>
              <a:rPr lang="en-US" sz="8800" dirty="0" smtClean="0">
                <a:solidFill>
                  <a:schemeClr val="tx1"/>
                </a:solidFill>
                <a:latin typeface="+mj-lt"/>
                <a:cs typeface="Calibri Regular" charset="0"/>
              </a:rPr>
              <a:t>Overview</a:t>
            </a:r>
            <a:endParaRPr lang="en-US" sz="8800" dirty="0">
              <a:solidFill>
                <a:schemeClr val="tx1"/>
              </a:solidFill>
              <a:latin typeface="+mj-lt"/>
              <a:cs typeface="Calibri Regular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91805" y="12877643"/>
            <a:ext cx="3715647" cy="655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98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41695" y="2971800"/>
            <a:ext cx="20655937" cy="9651885"/>
          </a:xfrm>
        </p:spPr>
        <p:txBody>
          <a:bodyPr numCol="1" spcCol="1080000">
            <a:spAutoFit/>
          </a:bodyPr>
          <a:lstStyle/>
          <a:p>
            <a:pPr marL="457200" indent="-457200" algn="just">
              <a:lnSpc>
                <a:spcPct val="110000"/>
              </a:lnSpc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3200" dirty="0" smtClean="0"/>
              <a:t>A naturally occurring mineral which is formed like a rock but made up of tiny fibres.</a:t>
            </a:r>
          </a:p>
          <a:p>
            <a:pPr algn="just">
              <a:lnSpc>
                <a:spcPct val="110000"/>
              </a:lnSpc>
              <a:buClr>
                <a:schemeClr val="accent2"/>
              </a:buClr>
            </a:pPr>
            <a:endParaRPr lang="en-US" dirty="0" smtClean="0"/>
          </a:p>
          <a:p>
            <a:pPr marL="457200" indent="-457200" algn="just">
              <a:lnSpc>
                <a:spcPct val="110000"/>
              </a:lnSpc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3200" dirty="0" smtClean="0"/>
              <a:t>The strong fibres, 50 to 200 times thinner than human hair, can become airborne, is invisible to the naked eye and may be inhaled into our lungs.</a:t>
            </a:r>
          </a:p>
          <a:p>
            <a:pPr algn="just">
              <a:lnSpc>
                <a:spcPct val="110000"/>
              </a:lnSpc>
              <a:buClr>
                <a:schemeClr val="accent2"/>
              </a:buClr>
            </a:pPr>
            <a:endParaRPr lang="en-US" dirty="0" smtClean="0"/>
          </a:p>
          <a:p>
            <a:pPr algn="just">
              <a:lnSpc>
                <a:spcPct val="110000"/>
              </a:lnSpc>
              <a:buClr>
                <a:schemeClr val="accent2"/>
              </a:buClr>
            </a:pPr>
            <a:endParaRPr lang="en-US" dirty="0"/>
          </a:p>
          <a:p>
            <a:pPr algn="just">
              <a:lnSpc>
                <a:spcPct val="110000"/>
              </a:lnSpc>
              <a:buClr>
                <a:schemeClr val="accent2"/>
              </a:buClr>
            </a:pPr>
            <a:endParaRPr lang="en-US" dirty="0" smtClean="0"/>
          </a:p>
          <a:p>
            <a:pPr algn="just">
              <a:lnSpc>
                <a:spcPct val="110000"/>
              </a:lnSpc>
              <a:buClr>
                <a:schemeClr val="accent2"/>
              </a:buClr>
            </a:pPr>
            <a:endParaRPr lang="en-US" dirty="0"/>
          </a:p>
          <a:p>
            <a:pPr algn="just">
              <a:lnSpc>
                <a:spcPct val="110000"/>
              </a:lnSpc>
              <a:buClr>
                <a:schemeClr val="accent2"/>
              </a:buClr>
            </a:pPr>
            <a:endParaRPr lang="en-US" dirty="0" smtClean="0"/>
          </a:p>
          <a:p>
            <a:pPr algn="just">
              <a:lnSpc>
                <a:spcPct val="110000"/>
              </a:lnSpc>
              <a:buClr>
                <a:schemeClr val="accent2"/>
              </a:buClr>
            </a:pPr>
            <a:endParaRPr lang="en-US" dirty="0"/>
          </a:p>
          <a:p>
            <a:pPr algn="just">
              <a:lnSpc>
                <a:spcPct val="110000"/>
              </a:lnSpc>
              <a:buClr>
                <a:schemeClr val="accent2"/>
              </a:buClr>
            </a:pPr>
            <a:endParaRPr lang="en-US" dirty="0" smtClean="0"/>
          </a:p>
          <a:p>
            <a:pPr algn="just">
              <a:lnSpc>
                <a:spcPct val="110000"/>
              </a:lnSpc>
              <a:buClr>
                <a:schemeClr val="accent2"/>
              </a:buClr>
            </a:pPr>
            <a:endParaRPr lang="en-US" dirty="0"/>
          </a:p>
          <a:p>
            <a:pPr algn="just">
              <a:lnSpc>
                <a:spcPct val="110000"/>
              </a:lnSpc>
              <a:buClr>
                <a:schemeClr val="accent2"/>
              </a:buClr>
            </a:pPr>
            <a:endParaRPr lang="en-US" dirty="0" smtClean="0"/>
          </a:p>
          <a:p>
            <a:pPr algn="just">
              <a:lnSpc>
                <a:spcPct val="110000"/>
              </a:lnSpc>
              <a:buClr>
                <a:schemeClr val="accent2"/>
              </a:buClr>
            </a:pPr>
            <a:endParaRPr lang="en-US" dirty="0"/>
          </a:p>
          <a:p>
            <a:pPr algn="just">
              <a:lnSpc>
                <a:spcPct val="110000"/>
              </a:lnSpc>
              <a:buClr>
                <a:schemeClr val="accent2"/>
              </a:buClr>
            </a:pPr>
            <a:endParaRPr lang="en-US" dirty="0" smtClean="0"/>
          </a:p>
          <a:p>
            <a:pPr algn="just">
              <a:lnSpc>
                <a:spcPct val="110000"/>
              </a:lnSpc>
              <a:buClr>
                <a:schemeClr val="accent2"/>
              </a:buClr>
            </a:pPr>
            <a:endParaRPr lang="en-US" dirty="0"/>
          </a:p>
          <a:p>
            <a:pPr algn="just">
              <a:lnSpc>
                <a:spcPct val="110000"/>
              </a:lnSpc>
              <a:buClr>
                <a:schemeClr val="accent2"/>
              </a:buClr>
            </a:pPr>
            <a:endParaRPr lang="en-US" dirty="0" smtClean="0"/>
          </a:p>
          <a:p>
            <a:pPr algn="just">
              <a:lnSpc>
                <a:spcPct val="110000"/>
              </a:lnSpc>
              <a:buClr>
                <a:schemeClr val="accent2"/>
              </a:buClr>
            </a:pPr>
            <a:endParaRPr lang="en-US" dirty="0" smtClean="0"/>
          </a:p>
          <a:p>
            <a:pPr algn="just">
              <a:lnSpc>
                <a:spcPct val="110000"/>
              </a:lnSpc>
              <a:buClr>
                <a:schemeClr val="accent2"/>
              </a:buClr>
            </a:pPr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b="1" i="1" dirty="0" smtClean="0"/>
              <a:t>          Crocidolite (Blue Asbestos)	           </a:t>
            </a:r>
            <a:r>
              <a:rPr lang="en-US" b="1" i="1" dirty="0" err="1" smtClean="0"/>
              <a:t>Amosite</a:t>
            </a:r>
            <a:r>
              <a:rPr lang="en-US" b="1" i="1" dirty="0" smtClean="0"/>
              <a:t> (Brown Asbestos)	</a:t>
            </a:r>
            <a:r>
              <a:rPr lang="en-US" b="1" i="1" dirty="0"/>
              <a:t> </a:t>
            </a:r>
            <a:r>
              <a:rPr lang="en-US" b="1" i="1" dirty="0" smtClean="0"/>
              <a:t>         Chrysotile (White Asbestos)</a:t>
            </a:r>
          </a:p>
        </p:txBody>
      </p:sp>
      <p:sp>
        <p:nvSpPr>
          <p:cNvPr id="9" name="Title 20"/>
          <p:cNvSpPr txBox="1">
            <a:spLocks/>
          </p:cNvSpPr>
          <p:nvPr/>
        </p:nvSpPr>
        <p:spPr>
          <a:xfrm>
            <a:off x="3797806" y="1315812"/>
            <a:ext cx="16777475" cy="851627"/>
          </a:xfrm>
          <a:prstGeom prst="rect">
            <a:avLst/>
          </a:prstGeom>
        </p:spPr>
        <p:txBody>
          <a:bodyPr vert="horz" lIns="243852" tIns="121926" rIns="243852" bIns="121926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r>
              <a:rPr lang="en-US" sz="8800" dirty="0" smtClean="0">
                <a:solidFill>
                  <a:schemeClr val="tx1"/>
                </a:solidFill>
                <a:latin typeface="+mj-lt"/>
                <a:cs typeface="Calibri Regular" charset="0"/>
              </a:rPr>
              <a:t>What is Asbestos?</a:t>
            </a:r>
            <a:endParaRPr lang="en-US" sz="8800" dirty="0">
              <a:solidFill>
                <a:schemeClr val="tx1"/>
              </a:solidFill>
              <a:latin typeface="+mj-lt"/>
              <a:cs typeface="Calibri Regular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91805" y="12877643"/>
            <a:ext cx="3715647" cy="65519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3693" y="5669138"/>
            <a:ext cx="14580294" cy="6225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673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41695" y="2971800"/>
            <a:ext cx="20655937" cy="9491841"/>
          </a:xfrm>
        </p:spPr>
        <p:txBody>
          <a:bodyPr numCol="1" spcCol="1080000">
            <a:spAutoFit/>
          </a:bodyPr>
          <a:lstStyle/>
          <a:p>
            <a:pPr marL="457200" indent="-457200" algn="just">
              <a:lnSpc>
                <a:spcPct val="110000"/>
              </a:lnSpc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3200" dirty="0" smtClean="0"/>
              <a:t>These fibres pose a significant health hazard to people exposed to them and have the potential to cause: </a:t>
            </a:r>
          </a:p>
          <a:p>
            <a:pPr algn="just">
              <a:lnSpc>
                <a:spcPct val="110000"/>
              </a:lnSpc>
              <a:buClr>
                <a:schemeClr val="accent2"/>
              </a:buClr>
            </a:pPr>
            <a:endParaRPr lang="en-US" sz="3200" dirty="0" smtClean="0"/>
          </a:p>
          <a:p>
            <a:pPr marL="1544643" lvl="2" indent="-457200" algn="just">
              <a:lnSpc>
                <a:spcPct val="110000"/>
              </a:lnSpc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2"/>
                </a:solidFill>
              </a:rPr>
              <a:t>Asbestosis</a:t>
            </a:r>
          </a:p>
          <a:p>
            <a:pPr marL="1544643" lvl="2" indent="-457200" algn="just">
              <a:lnSpc>
                <a:spcPct val="110000"/>
              </a:lnSpc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2"/>
                </a:solidFill>
              </a:rPr>
              <a:t>Mesothelioma </a:t>
            </a:r>
          </a:p>
          <a:p>
            <a:pPr marL="1544643" lvl="2" indent="-457200" algn="just">
              <a:lnSpc>
                <a:spcPct val="110000"/>
              </a:lnSpc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2"/>
                </a:solidFill>
              </a:rPr>
              <a:t>Lung cancer</a:t>
            </a:r>
          </a:p>
          <a:p>
            <a:pPr marL="1544643" lvl="2" indent="-457200" algn="just">
              <a:lnSpc>
                <a:spcPct val="110000"/>
              </a:lnSpc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2"/>
                </a:solidFill>
              </a:rPr>
              <a:t>Pleural Plaques</a:t>
            </a:r>
          </a:p>
          <a:p>
            <a:pPr marL="1087443" lvl="2" algn="just">
              <a:lnSpc>
                <a:spcPct val="110000"/>
              </a:lnSpc>
              <a:buClr>
                <a:schemeClr val="accent2"/>
              </a:buClr>
            </a:pPr>
            <a:endParaRPr lang="en-US" sz="2400" dirty="0" smtClean="0">
              <a:solidFill>
                <a:schemeClr val="tx2"/>
              </a:solidFill>
            </a:endParaRPr>
          </a:p>
          <a:p>
            <a:pPr marL="1087443" lvl="2" algn="just">
              <a:lnSpc>
                <a:spcPct val="110000"/>
              </a:lnSpc>
              <a:buClr>
                <a:schemeClr val="accent2"/>
              </a:buClr>
            </a:pPr>
            <a:endParaRPr lang="en-US" sz="2400" dirty="0">
              <a:solidFill>
                <a:schemeClr val="tx2"/>
              </a:solidFill>
            </a:endParaRPr>
          </a:p>
          <a:p>
            <a:pPr marL="1087443" lvl="2" algn="just">
              <a:lnSpc>
                <a:spcPct val="110000"/>
              </a:lnSpc>
              <a:buClr>
                <a:schemeClr val="accent2"/>
              </a:buClr>
            </a:pPr>
            <a:r>
              <a:rPr lang="en-US" sz="2400" dirty="0" smtClean="0">
                <a:solidFill>
                  <a:schemeClr val="tx2"/>
                </a:solidFill>
              </a:rPr>
              <a:t>					</a:t>
            </a:r>
            <a:r>
              <a:rPr lang="en-US" sz="2400" b="1" i="1" dirty="0" smtClean="0">
                <a:solidFill>
                  <a:schemeClr val="tx2"/>
                </a:solidFill>
              </a:rPr>
              <a:t>                Normal Lung		       Asbestosis		</a:t>
            </a:r>
            <a:r>
              <a:rPr lang="en-US" sz="2400" b="1" i="1" dirty="0">
                <a:solidFill>
                  <a:schemeClr val="tx2"/>
                </a:solidFill>
              </a:rPr>
              <a:t> </a:t>
            </a:r>
            <a:r>
              <a:rPr lang="en-US" sz="2400" b="1" i="1" dirty="0" smtClean="0">
                <a:solidFill>
                  <a:schemeClr val="tx2"/>
                </a:solidFill>
              </a:rPr>
              <a:t>         Mesothelioma</a:t>
            </a:r>
          </a:p>
          <a:p>
            <a:pPr algn="just">
              <a:lnSpc>
                <a:spcPct val="110000"/>
              </a:lnSpc>
              <a:buClr>
                <a:schemeClr val="accent2"/>
              </a:buClr>
            </a:pPr>
            <a:endParaRPr lang="en-AU" sz="3200" b="1" i="1" dirty="0" smtClean="0"/>
          </a:p>
          <a:p>
            <a:pPr marL="457200" indent="-457200" algn="just">
              <a:lnSpc>
                <a:spcPct val="110000"/>
              </a:lnSpc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AU" sz="3200" dirty="0" smtClean="0"/>
              <a:t>Asbestos </a:t>
            </a:r>
            <a:r>
              <a:rPr lang="en-AU" sz="3200" dirty="0"/>
              <a:t>cement products were commonly manufactured in WA from 1921 to 1987</a:t>
            </a:r>
            <a:r>
              <a:rPr lang="en-AU" sz="3200" dirty="0" smtClean="0"/>
              <a:t>.</a:t>
            </a:r>
          </a:p>
          <a:p>
            <a:pPr algn="just">
              <a:lnSpc>
                <a:spcPct val="110000"/>
              </a:lnSpc>
              <a:buClr>
                <a:schemeClr val="accent2"/>
              </a:buClr>
            </a:pPr>
            <a:endParaRPr lang="en-AU" dirty="0"/>
          </a:p>
          <a:p>
            <a:pPr marL="457200" indent="-457200" algn="just">
              <a:lnSpc>
                <a:spcPct val="110000"/>
              </a:lnSpc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AU" sz="3200" dirty="0"/>
              <a:t>The manufacture, importation and installation of products containing asbestos was being phased out during the 1980s and was not used in building materials by the end of that decade</a:t>
            </a:r>
            <a:r>
              <a:rPr lang="en-AU" sz="3200" dirty="0" smtClean="0"/>
              <a:t>.</a:t>
            </a:r>
          </a:p>
          <a:p>
            <a:pPr algn="just">
              <a:lnSpc>
                <a:spcPct val="110000"/>
              </a:lnSpc>
              <a:buClr>
                <a:schemeClr val="accent2"/>
              </a:buClr>
            </a:pPr>
            <a:endParaRPr lang="en-AU" dirty="0"/>
          </a:p>
          <a:p>
            <a:pPr marL="457200" indent="-457200" algn="just">
              <a:lnSpc>
                <a:spcPct val="110000"/>
              </a:lnSpc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AU" sz="3200" dirty="0"/>
              <a:t>In </a:t>
            </a:r>
            <a:r>
              <a:rPr lang="en-AU" sz="3200" dirty="0" smtClean="0"/>
              <a:t>December 2003 </a:t>
            </a:r>
            <a:r>
              <a:rPr lang="en-AU" sz="3200" dirty="0"/>
              <a:t>it was banned entirely - it can no longer be used, recycled or imported.</a:t>
            </a:r>
            <a:endParaRPr lang="en-US" sz="2900" dirty="0"/>
          </a:p>
        </p:txBody>
      </p:sp>
      <p:sp>
        <p:nvSpPr>
          <p:cNvPr id="9" name="Title 20"/>
          <p:cNvSpPr txBox="1">
            <a:spLocks/>
          </p:cNvSpPr>
          <p:nvPr/>
        </p:nvSpPr>
        <p:spPr>
          <a:xfrm>
            <a:off x="3797806" y="1315812"/>
            <a:ext cx="16777475" cy="851627"/>
          </a:xfrm>
          <a:prstGeom prst="rect">
            <a:avLst/>
          </a:prstGeom>
        </p:spPr>
        <p:txBody>
          <a:bodyPr vert="horz" lIns="243852" tIns="121926" rIns="243852" bIns="121926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r>
              <a:rPr lang="en-US" sz="8800" dirty="0" smtClean="0">
                <a:solidFill>
                  <a:schemeClr val="tx1"/>
                </a:solidFill>
                <a:latin typeface="+mj-lt"/>
                <a:cs typeface="Calibri Regular" charset="0"/>
              </a:rPr>
              <a:t>What is Asbestos?</a:t>
            </a:r>
            <a:endParaRPr lang="en-US" sz="8800" dirty="0">
              <a:solidFill>
                <a:schemeClr val="tx1"/>
              </a:solidFill>
              <a:latin typeface="+mj-lt"/>
              <a:cs typeface="Calibri Regular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91805" y="12877643"/>
            <a:ext cx="3715647" cy="65519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31187" y="4004663"/>
            <a:ext cx="3733800" cy="371305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498387" y="4057043"/>
            <a:ext cx="3581400" cy="366468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622795" y="4004212"/>
            <a:ext cx="3733800" cy="3713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159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97368" y="3147256"/>
            <a:ext cx="13877620" cy="9159443"/>
          </a:xfrm>
        </p:spPr>
        <p:txBody>
          <a:bodyPr wrap="square" numCol="1" spcCol="1080000">
            <a:spAutoFit/>
          </a:bodyPr>
          <a:lstStyle/>
          <a:p>
            <a:pPr marL="457200" indent="-457200" algn="just">
              <a:lnSpc>
                <a:spcPct val="110000"/>
              </a:lnSpc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AU" sz="3200" dirty="0" smtClean="0"/>
              <a:t>Materials </a:t>
            </a:r>
            <a:r>
              <a:rPr lang="en-AU" sz="3200" dirty="0"/>
              <a:t>which contain asbestos are commonly found in areas likely to experience intense heat, friction, or excessive moisture that would cause other products to deteriorate</a:t>
            </a:r>
            <a:r>
              <a:rPr lang="en-AU" sz="3200" dirty="0" smtClean="0"/>
              <a:t>.</a:t>
            </a:r>
          </a:p>
          <a:p>
            <a:pPr algn="just">
              <a:lnSpc>
                <a:spcPct val="110000"/>
              </a:lnSpc>
              <a:buClr>
                <a:schemeClr val="accent2"/>
              </a:buClr>
            </a:pPr>
            <a:endParaRPr lang="en-AU" sz="3200" dirty="0"/>
          </a:p>
          <a:p>
            <a:pPr marL="457200" indent="-457200" algn="just">
              <a:lnSpc>
                <a:spcPct val="110000"/>
              </a:lnSpc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AU" sz="3200" dirty="0" smtClean="0"/>
              <a:t>Asbestos containing materials (ACM) are divided into two types: </a:t>
            </a:r>
          </a:p>
          <a:p>
            <a:pPr marL="457200" indent="-457200" algn="just">
              <a:lnSpc>
                <a:spcPct val="110000"/>
              </a:lnSpc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AU" sz="3200" dirty="0"/>
          </a:p>
          <a:p>
            <a:pPr marL="1544644" lvl="1" indent="-457200" algn="just">
              <a:lnSpc>
                <a:spcPct val="110000"/>
              </a:lnSpc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AU" sz="3200" dirty="0" smtClean="0"/>
              <a:t>Friable ACM</a:t>
            </a:r>
          </a:p>
          <a:p>
            <a:pPr marL="2632087" lvl="2" indent="-457200" algn="just">
              <a:lnSpc>
                <a:spcPct val="110000"/>
              </a:lnSpc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AU" sz="3200" dirty="0" smtClean="0"/>
              <a:t>Friable </a:t>
            </a:r>
            <a:r>
              <a:rPr lang="en-AU" sz="3200" dirty="0"/>
              <a:t>asbestos containing materials are able to be crushed, crumbled, pulverised or reduced to powder by applying hand pressure.</a:t>
            </a:r>
          </a:p>
          <a:p>
            <a:pPr lvl="2" algn="just">
              <a:lnSpc>
                <a:spcPct val="110000"/>
              </a:lnSpc>
              <a:buClr>
                <a:schemeClr val="accent2"/>
              </a:buClr>
            </a:pPr>
            <a:endParaRPr lang="en-AU" sz="3200" dirty="0" smtClean="0"/>
          </a:p>
          <a:p>
            <a:pPr marL="1544644" lvl="1" indent="-457200" algn="just">
              <a:lnSpc>
                <a:spcPct val="110000"/>
              </a:lnSpc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AU" sz="3200" dirty="0" smtClean="0"/>
              <a:t>Non-friable (bonded) ACM</a:t>
            </a:r>
          </a:p>
          <a:p>
            <a:pPr marL="2632087" lvl="2" indent="-457200" algn="just">
              <a:lnSpc>
                <a:spcPct val="110000"/>
              </a:lnSpc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AU" sz="3200" dirty="0" smtClean="0"/>
              <a:t>Non-friable </a:t>
            </a:r>
            <a:r>
              <a:rPr lang="en-AU" sz="3200" dirty="0"/>
              <a:t>or bonded ACM are materials that have been made from asbestos fibres and a bonding compound (e.g. cement or a resin binder). </a:t>
            </a:r>
            <a:endParaRPr lang="en-AU" sz="3600" dirty="0">
              <a:effectLst/>
            </a:endParaRPr>
          </a:p>
        </p:txBody>
      </p:sp>
      <p:sp>
        <p:nvSpPr>
          <p:cNvPr id="9" name="Title 20"/>
          <p:cNvSpPr txBox="1">
            <a:spLocks/>
          </p:cNvSpPr>
          <p:nvPr/>
        </p:nvSpPr>
        <p:spPr>
          <a:xfrm>
            <a:off x="3797806" y="1315812"/>
            <a:ext cx="16777475" cy="851627"/>
          </a:xfrm>
          <a:prstGeom prst="rect">
            <a:avLst/>
          </a:prstGeom>
        </p:spPr>
        <p:txBody>
          <a:bodyPr vert="horz" lIns="243852" tIns="121926" rIns="243852" bIns="121926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r>
              <a:rPr lang="en-US" sz="8800" dirty="0" smtClean="0">
                <a:solidFill>
                  <a:schemeClr val="tx1"/>
                </a:solidFill>
                <a:latin typeface="+mj-lt"/>
                <a:cs typeface="Calibri Regular" charset="0"/>
              </a:rPr>
              <a:t>Asbestos Type</a:t>
            </a:r>
            <a:endParaRPr lang="en-US" sz="8800" dirty="0">
              <a:solidFill>
                <a:schemeClr val="tx1"/>
              </a:solidFill>
              <a:latin typeface="+mj-lt"/>
              <a:cs typeface="Calibri Regular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91805" y="12877643"/>
            <a:ext cx="3715647" cy="65519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25378" y="2552769"/>
            <a:ext cx="4660330" cy="430755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925378" y="7747030"/>
            <a:ext cx="4630669" cy="424390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120981" y="6917505"/>
            <a:ext cx="22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solidFill>
                  <a:schemeClr val="tx2"/>
                </a:solidFill>
              </a:rPr>
              <a:t>Friable ACM</a:t>
            </a:r>
            <a:endParaRPr lang="en-A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18070866" y="12075866"/>
            <a:ext cx="43100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solidFill>
                  <a:schemeClr val="tx2"/>
                </a:solidFill>
              </a:rPr>
              <a:t>Non-Friable or Bonded ACM</a:t>
            </a:r>
            <a:endParaRPr lang="en-AU" sz="2400" dirty="0"/>
          </a:p>
        </p:txBody>
      </p:sp>
    </p:spTree>
    <p:extLst>
      <p:ext uri="{BB962C8B-B14F-4D97-AF65-F5344CB8AC3E}">
        <p14:creationId xmlns:p14="http://schemas.microsoft.com/office/powerpoint/2010/main" val="1247340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40987" y="2848582"/>
            <a:ext cx="13026717" cy="9602641"/>
          </a:xfrm>
        </p:spPr>
        <p:txBody>
          <a:bodyPr wrap="square" numCol="1" spcCol="1080000">
            <a:spAutoFit/>
          </a:bodyPr>
          <a:lstStyle/>
          <a:p>
            <a:pPr marL="571500" indent="-571500" algn="just">
              <a:lnSpc>
                <a:spcPct val="110000"/>
              </a:lnSpc>
              <a:buClr>
                <a:schemeClr val="accent2"/>
              </a:buClr>
              <a:buFont typeface="Arial" charset="0"/>
              <a:buChar char="•"/>
            </a:pPr>
            <a:r>
              <a:rPr lang="en-US" sz="3200" dirty="0" smtClean="0"/>
              <a:t>Responsible for </a:t>
            </a:r>
            <a:r>
              <a:rPr lang="en-AU" sz="3200" dirty="0" smtClean="0"/>
              <a:t>managing the risks </a:t>
            </a:r>
            <a:r>
              <a:rPr lang="en-AU" sz="3200" dirty="0"/>
              <a:t>of </a:t>
            </a:r>
            <a:r>
              <a:rPr lang="en-AU" sz="3200" dirty="0" smtClean="0"/>
              <a:t>ACM exposure </a:t>
            </a:r>
            <a:r>
              <a:rPr lang="en-US" sz="3200" dirty="0" smtClean="0"/>
              <a:t>on all University owned locations, in compliance with legislative requirements and the Curtin University Asbestos Management Plan (AMP)</a:t>
            </a:r>
          </a:p>
          <a:p>
            <a:pPr algn="just">
              <a:lnSpc>
                <a:spcPct val="110000"/>
              </a:lnSpc>
              <a:buClr>
                <a:schemeClr val="accent2"/>
              </a:buClr>
            </a:pPr>
            <a:endParaRPr lang="en-US" sz="3200" dirty="0" smtClean="0"/>
          </a:p>
          <a:p>
            <a:pPr marL="571500" indent="-571500" algn="just">
              <a:lnSpc>
                <a:spcPct val="110000"/>
              </a:lnSpc>
              <a:buClr>
                <a:schemeClr val="accent2"/>
              </a:buClr>
              <a:buFont typeface="Arial" charset="0"/>
              <a:buChar char="•"/>
            </a:pPr>
            <a:r>
              <a:rPr lang="en-US" sz="3200" dirty="0" smtClean="0"/>
              <a:t>Curtin </a:t>
            </a:r>
            <a:r>
              <a:rPr lang="en-US" sz="3200" dirty="0"/>
              <a:t>University's main requirements for managing the risks of ACM exposure in the workplace are too: </a:t>
            </a:r>
          </a:p>
          <a:p>
            <a:pPr marL="1658944" lvl="1" indent="-571500" algn="just">
              <a:lnSpc>
                <a:spcPct val="110000"/>
              </a:lnSpc>
              <a:buClr>
                <a:schemeClr val="accent2"/>
              </a:buClr>
              <a:buFont typeface="Arial" charset="0"/>
              <a:buChar char="•"/>
            </a:pPr>
            <a:r>
              <a:rPr lang="en-AU" sz="3200" dirty="0" smtClean="0"/>
              <a:t>develop</a:t>
            </a:r>
            <a:r>
              <a:rPr lang="en-AU" sz="3200" dirty="0"/>
              <a:t>, implement and maintain an AMP; </a:t>
            </a:r>
            <a:endParaRPr lang="en-AU" sz="3200" dirty="0" smtClean="0"/>
          </a:p>
          <a:p>
            <a:pPr marL="1658944" lvl="1" indent="-571500" algn="just">
              <a:lnSpc>
                <a:spcPct val="110000"/>
              </a:lnSpc>
              <a:buClr>
                <a:schemeClr val="accent2"/>
              </a:buClr>
              <a:buFont typeface="Arial" charset="0"/>
              <a:buChar char="•"/>
            </a:pPr>
            <a:r>
              <a:rPr lang="en-AU" sz="3200" dirty="0"/>
              <a:t>identify and label all ACM in the workplace, as far as </a:t>
            </a:r>
            <a:r>
              <a:rPr lang="en-AU" sz="3200" dirty="0" smtClean="0"/>
              <a:t>practicable; </a:t>
            </a:r>
          </a:p>
          <a:p>
            <a:pPr marL="1658944" lvl="1" indent="-571500" algn="just">
              <a:lnSpc>
                <a:spcPct val="110000"/>
              </a:lnSpc>
              <a:buClr>
                <a:schemeClr val="accent2"/>
              </a:buClr>
              <a:buFont typeface="Arial" charset="0"/>
              <a:buChar char="•"/>
            </a:pPr>
            <a:r>
              <a:rPr lang="en-AU" sz="3200" dirty="0" smtClean="0"/>
              <a:t>develop </a:t>
            </a:r>
            <a:r>
              <a:rPr lang="en-AU" sz="3200" dirty="0"/>
              <a:t>and maintain a register of the identified or presumed ACM, including details on their locations, accessibility, condition, risk assessments and control measures; </a:t>
            </a:r>
            <a:endParaRPr lang="en-AU" sz="3200" dirty="0" smtClean="0"/>
          </a:p>
          <a:p>
            <a:pPr marL="1658944" lvl="1" indent="-571500" algn="just">
              <a:lnSpc>
                <a:spcPct val="110000"/>
              </a:lnSpc>
              <a:buClr>
                <a:schemeClr val="accent2"/>
              </a:buClr>
              <a:buFont typeface="Arial" charset="0"/>
              <a:buChar char="•"/>
            </a:pPr>
            <a:r>
              <a:rPr lang="en-AU" sz="3200" dirty="0" smtClean="0"/>
              <a:t>introduce </a:t>
            </a:r>
            <a:r>
              <a:rPr lang="en-AU" sz="3200" dirty="0"/>
              <a:t>control measures to prevent, as far as practicable, the generation of airborne asbestos fibres and exposure to airborne asbestos fibres.</a:t>
            </a:r>
            <a:r>
              <a:rPr lang="en-AU" sz="3200" dirty="0" smtClean="0"/>
              <a:t>; </a:t>
            </a:r>
            <a:r>
              <a:rPr lang="en-AU" sz="3200" dirty="0"/>
              <a:t>and </a:t>
            </a:r>
            <a:endParaRPr lang="en-AU" sz="3200" dirty="0" smtClean="0"/>
          </a:p>
          <a:p>
            <a:pPr marL="1658944" lvl="1" indent="-571500" algn="just">
              <a:lnSpc>
                <a:spcPct val="110000"/>
              </a:lnSpc>
              <a:buClr>
                <a:schemeClr val="accent2"/>
              </a:buClr>
              <a:buFont typeface="Arial" charset="0"/>
              <a:buChar char="•"/>
            </a:pPr>
            <a:r>
              <a:rPr lang="en-AU" sz="3200" dirty="0" smtClean="0"/>
              <a:t>ensure </a:t>
            </a:r>
            <a:r>
              <a:rPr lang="en-AU" sz="3200" dirty="0"/>
              <a:t>control measures are implemented as soon as possible and are maintained as long as the ACM remain in the workplace.</a:t>
            </a:r>
            <a:endParaRPr lang="en-US" sz="3200" dirty="0"/>
          </a:p>
        </p:txBody>
      </p:sp>
      <p:sp>
        <p:nvSpPr>
          <p:cNvPr id="9" name="Title 20"/>
          <p:cNvSpPr txBox="1">
            <a:spLocks/>
          </p:cNvSpPr>
          <p:nvPr/>
        </p:nvSpPr>
        <p:spPr>
          <a:xfrm>
            <a:off x="3797806" y="1315812"/>
            <a:ext cx="16777475" cy="851627"/>
          </a:xfrm>
          <a:prstGeom prst="rect">
            <a:avLst/>
          </a:prstGeom>
        </p:spPr>
        <p:txBody>
          <a:bodyPr vert="horz" lIns="243852" tIns="121926" rIns="243852" bIns="121926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r>
              <a:rPr lang="en-US" sz="8800" dirty="0" smtClean="0">
                <a:solidFill>
                  <a:schemeClr val="tx1"/>
                </a:solidFill>
                <a:latin typeface="+mj-lt"/>
                <a:cs typeface="Calibri Regular" charset="0"/>
              </a:rPr>
              <a:t>Curtin University Requirements</a:t>
            </a:r>
            <a:endParaRPr lang="en-US" sz="8800" dirty="0">
              <a:solidFill>
                <a:schemeClr val="tx1"/>
              </a:solidFill>
              <a:latin typeface="+mj-lt"/>
              <a:cs typeface="Calibri Regular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91805" y="12877643"/>
            <a:ext cx="3715647" cy="65519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6388" y="3174293"/>
            <a:ext cx="9544599" cy="8951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528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97367" y="3387089"/>
            <a:ext cx="21650020" cy="7989892"/>
          </a:xfrm>
        </p:spPr>
        <p:txBody>
          <a:bodyPr wrap="square" numCol="1" spcCol="1080000">
            <a:spAutoFit/>
          </a:bodyPr>
          <a:lstStyle/>
          <a:p>
            <a:pPr marL="571500" indent="-571500" algn="just">
              <a:lnSpc>
                <a:spcPct val="110000"/>
              </a:lnSpc>
              <a:buClr>
                <a:schemeClr val="accent2"/>
              </a:buClr>
              <a:buFont typeface="Arial" charset="0"/>
              <a:buChar char="•"/>
            </a:pPr>
            <a:r>
              <a:rPr lang="en-US" sz="3200" dirty="0" smtClean="0"/>
              <a:t>An asbestos survey is an inspection which is undertaken to help you identify the following:</a:t>
            </a:r>
          </a:p>
          <a:p>
            <a:pPr algn="just">
              <a:lnSpc>
                <a:spcPct val="110000"/>
              </a:lnSpc>
              <a:buClr>
                <a:schemeClr val="accent2"/>
              </a:buClr>
            </a:pPr>
            <a:endParaRPr lang="en-US" dirty="0" smtClean="0"/>
          </a:p>
          <a:p>
            <a:pPr marL="1658944" lvl="1" indent="-571500" algn="just">
              <a:lnSpc>
                <a:spcPct val="110000"/>
              </a:lnSpc>
              <a:buClr>
                <a:schemeClr val="accent2"/>
              </a:buClr>
              <a:buFont typeface="Arial" charset="0"/>
              <a:buChar char="•"/>
            </a:pPr>
            <a:r>
              <a:rPr lang="en-US" sz="3200" dirty="0" smtClean="0"/>
              <a:t>If asbestos is present </a:t>
            </a:r>
          </a:p>
          <a:p>
            <a:pPr marL="1658944" lvl="1" indent="-571500" algn="just">
              <a:lnSpc>
                <a:spcPct val="110000"/>
              </a:lnSpc>
              <a:buClr>
                <a:schemeClr val="accent2"/>
              </a:buClr>
              <a:buFont typeface="Arial" charset="0"/>
              <a:buChar char="•"/>
            </a:pPr>
            <a:r>
              <a:rPr lang="en-US" sz="3200" dirty="0" smtClean="0"/>
              <a:t>The condition and type of asbestos</a:t>
            </a:r>
          </a:p>
          <a:p>
            <a:pPr marL="1658944" lvl="1" indent="-571500" algn="just">
              <a:lnSpc>
                <a:spcPct val="110000"/>
              </a:lnSpc>
              <a:buClr>
                <a:schemeClr val="accent2"/>
              </a:buClr>
              <a:buFont typeface="Arial" charset="0"/>
              <a:buChar char="•"/>
            </a:pPr>
            <a:r>
              <a:rPr lang="en-US" sz="3200" dirty="0" smtClean="0"/>
              <a:t>How to manage the risk of the present asbestos</a:t>
            </a:r>
          </a:p>
          <a:p>
            <a:pPr algn="just">
              <a:lnSpc>
                <a:spcPct val="110000"/>
              </a:lnSpc>
              <a:buClr>
                <a:schemeClr val="accent2"/>
              </a:buClr>
            </a:pPr>
            <a:endParaRPr lang="en-US" dirty="0" smtClean="0"/>
          </a:p>
          <a:p>
            <a:pPr marL="571500" indent="-571500" algn="just">
              <a:lnSpc>
                <a:spcPct val="110000"/>
              </a:lnSpc>
              <a:buClr>
                <a:schemeClr val="accent2"/>
              </a:buClr>
              <a:buFont typeface="Arial" charset="0"/>
              <a:buChar char="•"/>
            </a:pPr>
            <a:r>
              <a:rPr lang="en-US" sz="3200" dirty="0" smtClean="0"/>
              <a:t>Survey Types </a:t>
            </a:r>
          </a:p>
          <a:p>
            <a:pPr algn="just">
              <a:lnSpc>
                <a:spcPct val="110000"/>
              </a:lnSpc>
              <a:buClr>
                <a:schemeClr val="accent2"/>
              </a:buClr>
            </a:pPr>
            <a:endParaRPr lang="en-US" dirty="0" smtClean="0"/>
          </a:p>
          <a:p>
            <a:pPr marL="1658944" lvl="1" indent="-571500" algn="just">
              <a:lnSpc>
                <a:spcPct val="110000"/>
              </a:lnSpc>
              <a:buClr>
                <a:schemeClr val="accent2"/>
              </a:buClr>
              <a:buFont typeface="Arial" charset="0"/>
              <a:buChar char="•"/>
            </a:pPr>
            <a:r>
              <a:rPr lang="en-US" sz="3200" dirty="0" smtClean="0"/>
              <a:t>Type 2 | Management Survey</a:t>
            </a:r>
          </a:p>
          <a:p>
            <a:pPr lvl="2" algn="just">
              <a:lnSpc>
                <a:spcPct val="110000"/>
              </a:lnSpc>
              <a:buClr>
                <a:schemeClr val="accent2"/>
              </a:buClr>
            </a:pPr>
            <a:r>
              <a:rPr lang="en-US" sz="3200" dirty="0"/>
              <a:t>Visual inspection and may undertake sampling to confirm asbestos is present or presuming asbestos is </a:t>
            </a:r>
            <a:r>
              <a:rPr lang="en-US" sz="3200" dirty="0" smtClean="0"/>
              <a:t>present.</a:t>
            </a:r>
          </a:p>
          <a:p>
            <a:pPr lvl="2" algn="just">
              <a:lnSpc>
                <a:spcPct val="110000"/>
              </a:lnSpc>
              <a:buClr>
                <a:schemeClr val="accent2"/>
              </a:buClr>
            </a:pPr>
            <a:endParaRPr lang="en-US" sz="3200" dirty="0"/>
          </a:p>
          <a:p>
            <a:pPr marL="1658944" lvl="1" indent="-571500" algn="just">
              <a:lnSpc>
                <a:spcPct val="110000"/>
              </a:lnSpc>
              <a:buClr>
                <a:schemeClr val="accent2"/>
              </a:buClr>
              <a:buFont typeface="Arial" charset="0"/>
              <a:buChar char="•"/>
            </a:pPr>
            <a:r>
              <a:rPr lang="en-US" sz="3200" dirty="0" smtClean="0"/>
              <a:t>Type 3 | Refurbishment or Demolition Survey</a:t>
            </a:r>
          </a:p>
          <a:p>
            <a:pPr lvl="2" algn="just">
              <a:lnSpc>
                <a:spcPct val="110000"/>
              </a:lnSpc>
              <a:buClr>
                <a:schemeClr val="accent2"/>
              </a:buClr>
            </a:pPr>
            <a:r>
              <a:rPr lang="en-US" sz="3200" dirty="0" smtClean="0"/>
              <a:t>Fully intrusive inspection and involves destructive inspections and sampling to confirm the presence of asbestos.</a:t>
            </a:r>
          </a:p>
        </p:txBody>
      </p:sp>
      <p:sp>
        <p:nvSpPr>
          <p:cNvPr id="9" name="Title 20"/>
          <p:cNvSpPr txBox="1">
            <a:spLocks/>
          </p:cNvSpPr>
          <p:nvPr/>
        </p:nvSpPr>
        <p:spPr>
          <a:xfrm>
            <a:off x="3797806" y="1315812"/>
            <a:ext cx="16777475" cy="851627"/>
          </a:xfrm>
          <a:prstGeom prst="rect">
            <a:avLst/>
          </a:prstGeom>
        </p:spPr>
        <p:txBody>
          <a:bodyPr vert="horz" lIns="243852" tIns="121926" rIns="243852" bIns="121926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r>
              <a:rPr lang="en-US" sz="8800" dirty="0" smtClean="0">
                <a:solidFill>
                  <a:schemeClr val="tx1"/>
                </a:solidFill>
                <a:latin typeface="+mj-lt"/>
                <a:cs typeface="Calibri Regular" charset="0"/>
              </a:rPr>
              <a:t>What is a Survey?</a:t>
            </a:r>
            <a:endParaRPr lang="en-US" sz="8800" dirty="0">
              <a:solidFill>
                <a:schemeClr val="tx1"/>
              </a:solidFill>
              <a:latin typeface="+mj-lt"/>
              <a:cs typeface="Calibri Regular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91805" y="12877643"/>
            <a:ext cx="3715647" cy="655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09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78787" y="2797451"/>
            <a:ext cx="14639619" cy="11178457"/>
          </a:xfrm>
        </p:spPr>
        <p:txBody>
          <a:bodyPr wrap="square" numCol="1" spcCol="1080000">
            <a:spAutoFit/>
          </a:bodyPr>
          <a:lstStyle/>
          <a:p>
            <a:pPr marL="571500" indent="-571500" algn="just">
              <a:lnSpc>
                <a:spcPct val="110000"/>
              </a:lnSpc>
              <a:buClr>
                <a:schemeClr val="accent2"/>
              </a:buClr>
              <a:buFont typeface="Arial" charset="0"/>
              <a:buChar char="•"/>
            </a:pPr>
            <a:r>
              <a:rPr lang="en-US" sz="3200" dirty="0" smtClean="0"/>
              <a:t>Where possible works are completed outside of normal business hours.</a:t>
            </a:r>
          </a:p>
          <a:p>
            <a:pPr marL="571500" indent="-571500" algn="just">
              <a:lnSpc>
                <a:spcPct val="110000"/>
              </a:lnSpc>
              <a:buClr>
                <a:schemeClr val="accent2"/>
              </a:buClr>
              <a:buFont typeface="Arial" charset="0"/>
              <a:buChar char="•"/>
            </a:pPr>
            <a:endParaRPr lang="en-US" sz="3200" dirty="0" smtClean="0"/>
          </a:p>
          <a:p>
            <a:pPr marL="571500" indent="-571500" algn="just">
              <a:lnSpc>
                <a:spcPct val="110000"/>
              </a:lnSpc>
              <a:buClr>
                <a:schemeClr val="accent2"/>
              </a:buClr>
              <a:buFont typeface="Arial" charset="0"/>
              <a:buChar char="•"/>
            </a:pPr>
            <a:r>
              <a:rPr lang="en-US" sz="3200" dirty="0" smtClean="0"/>
              <a:t>Asbestos </a:t>
            </a:r>
            <a:r>
              <a:rPr lang="en-US" sz="3200" dirty="0"/>
              <a:t>Removal Works </a:t>
            </a:r>
            <a:r>
              <a:rPr lang="en-US" sz="3200" dirty="0" smtClean="0"/>
              <a:t>must be undertaken </a:t>
            </a:r>
            <a:r>
              <a:rPr lang="en-US" sz="3200" dirty="0"/>
              <a:t>in </a:t>
            </a:r>
            <a:r>
              <a:rPr lang="en-US" sz="3200" dirty="0" smtClean="0"/>
              <a:t>compliance with relevant legislation and  </a:t>
            </a:r>
            <a:r>
              <a:rPr lang="en-AU" sz="3200" dirty="0" smtClean="0">
                <a:hlinkClick r:id="rId3"/>
              </a:rPr>
              <a:t>Curtin's </a:t>
            </a:r>
            <a:r>
              <a:rPr lang="en-AU" sz="3200" dirty="0">
                <a:hlinkClick r:id="rId3"/>
              </a:rPr>
              <a:t>Asbestos Management </a:t>
            </a:r>
            <a:r>
              <a:rPr lang="en-AU" sz="3200" dirty="0" smtClean="0">
                <a:hlinkClick r:id="rId3"/>
              </a:rPr>
              <a:t>Plan</a:t>
            </a:r>
            <a:endParaRPr lang="en-AU" sz="3200" dirty="0" smtClean="0"/>
          </a:p>
          <a:p>
            <a:pPr algn="just">
              <a:lnSpc>
                <a:spcPct val="110000"/>
              </a:lnSpc>
              <a:buClr>
                <a:schemeClr val="accent2"/>
              </a:buClr>
            </a:pPr>
            <a:r>
              <a:rPr lang="en-AU" sz="3200" dirty="0" smtClean="0"/>
              <a:t> </a:t>
            </a:r>
          </a:p>
          <a:p>
            <a:pPr marL="571500" indent="-571500" algn="just">
              <a:lnSpc>
                <a:spcPct val="110000"/>
              </a:lnSpc>
              <a:buClr>
                <a:schemeClr val="accent2"/>
              </a:buClr>
              <a:buFont typeface="Arial" charset="0"/>
              <a:buChar char="•"/>
            </a:pPr>
            <a:r>
              <a:rPr lang="en-AU" sz="3200" dirty="0" smtClean="0"/>
              <a:t>Removal must </a:t>
            </a:r>
            <a:r>
              <a:rPr lang="en-AU" sz="3200" dirty="0"/>
              <a:t>only be carried out by </a:t>
            </a:r>
            <a:r>
              <a:rPr lang="en-AU" sz="3200" dirty="0" smtClean="0"/>
              <a:t>licensed ACM Removal Contractors</a:t>
            </a:r>
          </a:p>
          <a:p>
            <a:pPr marL="571500" indent="-571500" algn="just">
              <a:lnSpc>
                <a:spcPct val="110000"/>
              </a:lnSpc>
              <a:buClr>
                <a:schemeClr val="accent2"/>
              </a:buClr>
              <a:buFont typeface="Arial" charset="0"/>
              <a:buChar char="•"/>
            </a:pPr>
            <a:endParaRPr lang="en-AU" sz="3200" dirty="0"/>
          </a:p>
          <a:p>
            <a:pPr marL="571500" indent="-571500" algn="just">
              <a:lnSpc>
                <a:spcPct val="110000"/>
              </a:lnSpc>
              <a:buClr>
                <a:schemeClr val="accent2"/>
              </a:buClr>
              <a:buFont typeface="Arial" charset="0"/>
              <a:buChar char="•"/>
            </a:pPr>
            <a:r>
              <a:rPr lang="en-AU" sz="3200" smtClean="0"/>
              <a:t>An </a:t>
            </a:r>
            <a:r>
              <a:rPr lang="en-AU" sz="3200" smtClean="0">
                <a:hlinkClick r:id="rId4"/>
              </a:rPr>
              <a:t>Asbestos Removal Permit</a:t>
            </a:r>
            <a:r>
              <a:rPr lang="en-AU" sz="3200" smtClean="0"/>
              <a:t> </a:t>
            </a:r>
            <a:r>
              <a:rPr lang="en-AU" sz="3200" smtClean="0"/>
              <a:t>must </a:t>
            </a:r>
            <a:r>
              <a:rPr lang="en-AU" sz="3200" dirty="0"/>
              <a:t>be completed, reviewed and accepted by the Responsible Officer before the work proceeds. </a:t>
            </a:r>
            <a:endParaRPr lang="en-AU" sz="3200" dirty="0" smtClean="0"/>
          </a:p>
          <a:p>
            <a:pPr marL="571500" indent="-571500" algn="just">
              <a:lnSpc>
                <a:spcPct val="110000"/>
              </a:lnSpc>
              <a:buClr>
                <a:schemeClr val="accent2"/>
              </a:buClr>
              <a:buFont typeface="Arial" charset="0"/>
              <a:buChar char="•"/>
            </a:pPr>
            <a:endParaRPr lang="en-AU" sz="3200" dirty="0"/>
          </a:p>
          <a:p>
            <a:pPr marL="571500" indent="-571500" algn="just">
              <a:lnSpc>
                <a:spcPct val="110000"/>
              </a:lnSpc>
              <a:buClr>
                <a:schemeClr val="accent2"/>
              </a:buClr>
              <a:buFont typeface="Arial" charset="0"/>
              <a:buChar char="•"/>
            </a:pPr>
            <a:r>
              <a:rPr lang="en-AU" sz="3200" dirty="0" smtClean="0"/>
              <a:t>Companies </a:t>
            </a:r>
            <a:r>
              <a:rPr lang="en-AU" sz="3200" dirty="0"/>
              <a:t>engaged to carry out Asbestos Removal Work must </a:t>
            </a:r>
            <a:r>
              <a:rPr lang="en-AU" sz="3200" dirty="0" smtClean="0"/>
              <a:t>Register</a:t>
            </a:r>
            <a:r>
              <a:rPr lang="en-AU" sz="3200" dirty="0"/>
              <a:t>, Prequalify and be Approved with the </a:t>
            </a:r>
            <a:r>
              <a:rPr lang="en-AU" sz="3200" dirty="0" smtClean="0"/>
              <a:t>University</a:t>
            </a:r>
          </a:p>
          <a:p>
            <a:pPr marL="571500" indent="-571500" algn="just">
              <a:lnSpc>
                <a:spcPct val="110000"/>
              </a:lnSpc>
              <a:buClr>
                <a:schemeClr val="accent2"/>
              </a:buClr>
              <a:buFont typeface="Arial" charset="0"/>
              <a:buChar char="•"/>
            </a:pPr>
            <a:endParaRPr lang="en-AU" sz="3200" dirty="0" smtClean="0"/>
          </a:p>
          <a:p>
            <a:pPr marL="571500" indent="-571500" algn="just">
              <a:lnSpc>
                <a:spcPct val="110000"/>
              </a:lnSpc>
              <a:buClr>
                <a:schemeClr val="accent2"/>
              </a:buClr>
              <a:buFont typeface="Arial" charset="0"/>
              <a:buChar char="•"/>
            </a:pPr>
            <a:r>
              <a:rPr lang="en-AU" sz="3200" dirty="0" smtClean="0"/>
              <a:t>Clearance Certificates &amp; Asbestos Disposal Receipts must be forwarded to Health, Safety &amp; Emergency Management on completion of any removal or refurbishment.</a:t>
            </a:r>
          </a:p>
          <a:p>
            <a:pPr marL="571500" indent="-571500" algn="just">
              <a:lnSpc>
                <a:spcPct val="110000"/>
              </a:lnSpc>
              <a:buClr>
                <a:schemeClr val="accent2"/>
              </a:buClr>
              <a:buFont typeface="Arial" charset="0"/>
              <a:buChar char="•"/>
            </a:pPr>
            <a:endParaRPr lang="en-US" sz="3200" dirty="0" smtClean="0"/>
          </a:p>
          <a:p>
            <a:pPr algn="just">
              <a:lnSpc>
                <a:spcPct val="110000"/>
              </a:lnSpc>
              <a:buClr>
                <a:schemeClr val="accent2"/>
              </a:buClr>
            </a:pPr>
            <a:endParaRPr lang="en-US" sz="3200" dirty="0" smtClean="0"/>
          </a:p>
        </p:txBody>
      </p:sp>
      <p:sp>
        <p:nvSpPr>
          <p:cNvPr id="9" name="Title 20"/>
          <p:cNvSpPr txBox="1">
            <a:spLocks/>
          </p:cNvSpPr>
          <p:nvPr/>
        </p:nvSpPr>
        <p:spPr>
          <a:xfrm>
            <a:off x="3797806" y="1315812"/>
            <a:ext cx="16777475" cy="851627"/>
          </a:xfrm>
          <a:prstGeom prst="rect">
            <a:avLst/>
          </a:prstGeom>
        </p:spPr>
        <p:txBody>
          <a:bodyPr vert="horz" lIns="243852" tIns="121926" rIns="243852" bIns="121926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r>
              <a:rPr lang="en-US" sz="8800" dirty="0" smtClean="0">
                <a:solidFill>
                  <a:schemeClr val="tx1"/>
                </a:solidFill>
                <a:latin typeface="+mj-lt"/>
                <a:cs typeface="Calibri Regular" charset="0"/>
              </a:rPr>
              <a:t>Asbestos Removal</a:t>
            </a:r>
            <a:endParaRPr lang="en-US" sz="8800" dirty="0">
              <a:solidFill>
                <a:schemeClr val="tx1"/>
              </a:solidFill>
              <a:latin typeface="+mj-lt"/>
              <a:cs typeface="Calibri Regular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91805" y="12877643"/>
            <a:ext cx="3715647" cy="65519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5094" y="685800"/>
            <a:ext cx="5675893" cy="12407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304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97367" y="3387089"/>
            <a:ext cx="21497620" cy="7300472"/>
          </a:xfrm>
        </p:spPr>
        <p:txBody>
          <a:bodyPr wrap="square" numCol="1" spcCol="1080000">
            <a:spAutoFit/>
          </a:bodyPr>
          <a:lstStyle/>
          <a:p>
            <a:pPr marL="571500" indent="-571500" algn="l">
              <a:lnSpc>
                <a:spcPct val="100000"/>
              </a:lnSpc>
              <a:buClr>
                <a:schemeClr val="accent2"/>
              </a:buClr>
              <a:buFont typeface="Arial" charset="0"/>
              <a:buChar char="•"/>
            </a:pPr>
            <a:r>
              <a:rPr lang="en-US" sz="3600" dirty="0" smtClean="0"/>
              <a:t>Curtin University Asbestos Management Information</a:t>
            </a:r>
          </a:p>
          <a:p>
            <a:pPr lvl="1" algn="l">
              <a:buClr>
                <a:schemeClr val="accent2"/>
              </a:buClr>
            </a:pPr>
            <a:r>
              <a:rPr lang="en-AU" sz="3400" dirty="0" smtClean="0">
                <a:hlinkClick r:id="rId3"/>
              </a:rPr>
              <a:t>https</a:t>
            </a:r>
            <a:r>
              <a:rPr lang="en-AU" sz="3400" dirty="0">
                <a:hlinkClick r:id="rId3"/>
              </a:rPr>
              <a:t>://healthandsafety.curtin.edu.au/hazardous-materials/asbestos.cfm</a:t>
            </a:r>
            <a:endParaRPr lang="en-US" sz="3400" dirty="0"/>
          </a:p>
          <a:p>
            <a:pPr marL="571500" indent="-571500" algn="l">
              <a:lnSpc>
                <a:spcPct val="100000"/>
              </a:lnSpc>
              <a:buClr>
                <a:schemeClr val="accent2"/>
              </a:buClr>
              <a:buFont typeface="Arial" charset="0"/>
              <a:buChar char="•"/>
            </a:pPr>
            <a:endParaRPr lang="en-US" sz="3600" dirty="0" smtClean="0"/>
          </a:p>
          <a:p>
            <a:pPr marL="571500" indent="-571500" algn="l">
              <a:lnSpc>
                <a:spcPct val="100000"/>
              </a:lnSpc>
              <a:buClr>
                <a:schemeClr val="accent2"/>
              </a:buClr>
              <a:buFont typeface="Arial" charset="0"/>
              <a:buChar char="•"/>
            </a:pPr>
            <a:r>
              <a:rPr lang="en-US" sz="3600" dirty="0" smtClean="0"/>
              <a:t>Code of Practice for the Safe Removal </a:t>
            </a:r>
            <a:r>
              <a:rPr lang="en-US" sz="3600" dirty="0"/>
              <a:t>of </a:t>
            </a:r>
            <a:r>
              <a:rPr lang="en-US" sz="3600" dirty="0" smtClean="0"/>
              <a:t>Asbestos</a:t>
            </a:r>
          </a:p>
          <a:p>
            <a:pPr lvl="1" algn="l">
              <a:buClr>
                <a:schemeClr val="accent2"/>
              </a:buClr>
            </a:pPr>
            <a:r>
              <a:rPr lang="en-US" sz="3400" dirty="0" smtClean="0">
                <a:hlinkClick r:id="rId4"/>
              </a:rPr>
              <a:t>https</a:t>
            </a:r>
            <a:r>
              <a:rPr lang="en-US" sz="3400" dirty="0">
                <a:hlinkClick r:id="rId4"/>
              </a:rPr>
              <a:t>://</a:t>
            </a:r>
            <a:r>
              <a:rPr lang="en-US" sz="3400" dirty="0" smtClean="0">
                <a:hlinkClick r:id="rId4"/>
              </a:rPr>
              <a:t>www.commerce.wa.gov.au/sites/default/files/atoms/files/saferemoval_ofasbestos2ndeditionnoh.pdf</a:t>
            </a:r>
            <a:r>
              <a:rPr lang="en-US" sz="3400" dirty="0" smtClean="0"/>
              <a:t> </a:t>
            </a:r>
          </a:p>
          <a:p>
            <a:pPr algn="l">
              <a:lnSpc>
                <a:spcPct val="100000"/>
              </a:lnSpc>
              <a:buClr>
                <a:schemeClr val="accent2"/>
              </a:buClr>
            </a:pPr>
            <a:endParaRPr lang="en-US" sz="3600" dirty="0" smtClean="0"/>
          </a:p>
          <a:p>
            <a:pPr marL="571500" indent="-571500" algn="just">
              <a:lnSpc>
                <a:spcPct val="100000"/>
              </a:lnSpc>
              <a:buClr>
                <a:schemeClr val="accent2"/>
              </a:buClr>
              <a:buFont typeface="Arial" charset="0"/>
              <a:buChar char="•"/>
            </a:pPr>
            <a:r>
              <a:rPr lang="en-US" sz="3600" dirty="0" smtClean="0"/>
              <a:t>Code of Practice for the Management and Control of Asbestos in Workplaces</a:t>
            </a:r>
          </a:p>
          <a:p>
            <a:pPr lvl="1" algn="just">
              <a:buClr>
                <a:schemeClr val="accent2"/>
              </a:buClr>
            </a:pPr>
            <a:r>
              <a:rPr lang="en-US" sz="3400" dirty="0" smtClean="0">
                <a:hlinkClick r:id="rId5"/>
              </a:rPr>
              <a:t>https://www.commerce.wa.gov.au/sites/default/files/atoms/files/managementcontrolofasbestosinthewor.pdf</a:t>
            </a:r>
            <a:r>
              <a:rPr lang="en-US" sz="3400" dirty="0" smtClean="0"/>
              <a:t> </a:t>
            </a:r>
          </a:p>
          <a:p>
            <a:pPr algn="just">
              <a:lnSpc>
                <a:spcPct val="100000"/>
              </a:lnSpc>
              <a:buClr>
                <a:schemeClr val="accent2"/>
              </a:buClr>
            </a:pPr>
            <a:endParaRPr lang="en-US" sz="3600" dirty="0" smtClean="0"/>
          </a:p>
          <a:p>
            <a:pPr marL="571500" indent="-571500" algn="l">
              <a:lnSpc>
                <a:spcPct val="100000"/>
              </a:lnSpc>
              <a:buClr>
                <a:schemeClr val="accent2"/>
              </a:buClr>
              <a:buFont typeface="Arial" charset="0"/>
              <a:buChar char="•"/>
            </a:pPr>
            <a:r>
              <a:rPr lang="en-US" sz="3600" dirty="0" smtClean="0"/>
              <a:t>Asbestos Removalists </a:t>
            </a:r>
            <a:r>
              <a:rPr lang="en-US" sz="3600" dirty="0"/>
              <a:t>Presentation WorkSafe </a:t>
            </a:r>
            <a:r>
              <a:rPr lang="en-US" sz="3600" dirty="0" smtClean="0"/>
              <a:t>WA    </a:t>
            </a:r>
          </a:p>
          <a:p>
            <a:pPr lvl="1" algn="l">
              <a:buClr>
                <a:schemeClr val="accent2"/>
              </a:buClr>
            </a:pPr>
            <a:r>
              <a:rPr lang="en-US" sz="3400" dirty="0" smtClean="0">
                <a:hlinkClick r:id="rId6"/>
              </a:rPr>
              <a:t>https://www.commerce.wa.gov.au/publications/asbestos-removalists-presentation</a:t>
            </a:r>
            <a:r>
              <a:rPr lang="en-US" sz="3400" dirty="0" smtClean="0"/>
              <a:t> </a:t>
            </a:r>
            <a:endParaRPr lang="en-US" sz="3400" dirty="0"/>
          </a:p>
        </p:txBody>
      </p:sp>
      <p:sp>
        <p:nvSpPr>
          <p:cNvPr id="9" name="Title 20"/>
          <p:cNvSpPr txBox="1">
            <a:spLocks/>
          </p:cNvSpPr>
          <p:nvPr/>
        </p:nvSpPr>
        <p:spPr>
          <a:xfrm>
            <a:off x="3797806" y="1315812"/>
            <a:ext cx="16777475" cy="851627"/>
          </a:xfrm>
          <a:prstGeom prst="rect">
            <a:avLst/>
          </a:prstGeom>
        </p:spPr>
        <p:txBody>
          <a:bodyPr vert="horz" lIns="243852" tIns="121926" rIns="243852" bIns="121926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r>
              <a:rPr lang="en-US" sz="8800" dirty="0" smtClean="0">
                <a:solidFill>
                  <a:schemeClr val="tx1"/>
                </a:solidFill>
                <a:latin typeface="+mj-lt"/>
                <a:cs typeface="Calibri Regular" charset="0"/>
              </a:rPr>
              <a:t>Further Information</a:t>
            </a:r>
            <a:endParaRPr lang="en-US" sz="8800" dirty="0">
              <a:solidFill>
                <a:schemeClr val="tx1"/>
              </a:solidFill>
              <a:latin typeface="+mj-lt"/>
              <a:cs typeface="Calibri Regular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91805" y="12877643"/>
            <a:ext cx="3715647" cy="655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032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ustom 2">
      <a:dk1>
        <a:srgbClr val="000000"/>
      </a:dk1>
      <a:lt1>
        <a:srgbClr val="FFFFFF"/>
      </a:lt1>
      <a:dk2>
        <a:srgbClr val="797979"/>
      </a:dk2>
      <a:lt2>
        <a:srgbClr val="4D6D92"/>
      </a:lt2>
      <a:accent1>
        <a:srgbClr val="DC3C55"/>
      </a:accent1>
      <a:accent2>
        <a:srgbClr val="2591A1"/>
      </a:accent2>
      <a:accent3>
        <a:srgbClr val="CB3D81"/>
      </a:accent3>
      <a:accent4>
        <a:srgbClr val="624D8E"/>
      </a:accent4>
      <a:accent5>
        <a:srgbClr val="D8673F"/>
      </a:accent5>
      <a:accent6>
        <a:srgbClr val="5CBCB1"/>
      </a:accent6>
      <a:hlink>
        <a:srgbClr val="1BAAAA"/>
      </a:hlink>
      <a:folHlink>
        <a:srgbClr val="1B4953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52B3AF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7870</TotalTime>
  <Words>791</Words>
  <Application>Microsoft Office PowerPoint</Application>
  <PresentationFormat>Custom</PresentationFormat>
  <Paragraphs>147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Regular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Louis Twelve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Enterprise</dc:title>
  <dc:creator>Louis Twelve</dc:creator>
  <cp:lastModifiedBy>David Garcia</cp:lastModifiedBy>
  <cp:revision>1094</cp:revision>
  <cp:lastPrinted>2017-06-19T00:54:52Z</cp:lastPrinted>
  <dcterms:created xsi:type="dcterms:W3CDTF">2014-11-10T20:05:35Z</dcterms:created>
  <dcterms:modified xsi:type="dcterms:W3CDTF">2019-06-06T06:02:38Z</dcterms:modified>
</cp:coreProperties>
</file>